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50638650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50638650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4f7b8cec8_8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4f7b8cec8_8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4f7b8cec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f7b8cec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4f7b8cec8_8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4f7b8cec8_8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How it will be implemented</a:t>
            </a:r>
            <a:endParaRPr b="1"/>
          </a:p>
          <a:p>
            <a:pPr indent="0" lvl="0" marL="0" rtl="0" algn="l">
              <a:lnSpc>
                <a:spcPct val="115000"/>
              </a:lnSpc>
              <a:spcBef>
                <a:spcPts val="0"/>
              </a:spcBef>
              <a:spcAft>
                <a:spcPts val="0"/>
              </a:spcAft>
              <a:buNone/>
            </a:pPr>
            <a:r>
              <a:rPr lang="en"/>
              <a:t>Both the sensors (in a container) will be placed on the table and directed toward the person.</a:t>
            </a:r>
            <a:endParaRPr/>
          </a:p>
          <a:p>
            <a:pPr indent="-298450" lvl="0" marL="457200" rtl="0" algn="l">
              <a:lnSpc>
                <a:spcPct val="115000"/>
              </a:lnSpc>
              <a:spcBef>
                <a:spcPts val="0"/>
              </a:spcBef>
              <a:spcAft>
                <a:spcPts val="0"/>
              </a:spcAft>
              <a:buSzPts val="1100"/>
              <a:buChar char="●"/>
            </a:pPr>
            <a:r>
              <a:rPr lang="en"/>
              <a:t>Ultrasonic sensor will detect the presence of human seating</a:t>
            </a:r>
            <a:endParaRPr/>
          </a:p>
          <a:p>
            <a:pPr indent="-298450" lvl="0" marL="457200" rtl="0" algn="l">
              <a:lnSpc>
                <a:spcPct val="115000"/>
              </a:lnSpc>
              <a:spcBef>
                <a:spcPts val="0"/>
              </a:spcBef>
              <a:spcAft>
                <a:spcPts val="0"/>
              </a:spcAft>
              <a:buSzPts val="1100"/>
              <a:buChar char="●"/>
            </a:pPr>
            <a:r>
              <a:rPr lang="en"/>
              <a:t>Infrared sensor will detect if there is any item placed on the table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information will then be updated real-time on the firebase, and then the update will automatically change the seat status on the app.</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First case - Presence of Human </a:t>
            </a:r>
            <a:r>
              <a:rPr lang="en"/>
              <a:t>(regardless of presence of item)</a:t>
            </a:r>
            <a:endParaRPr/>
          </a:p>
          <a:p>
            <a:pPr indent="0" lvl="0" marL="0" rtl="0" algn="l">
              <a:lnSpc>
                <a:spcPct val="115000"/>
              </a:lnSpc>
              <a:spcBef>
                <a:spcPts val="0"/>
              </a:spcBef>
              <a:spcAft>
                <a:spcPts val="0"/>
              </a:spcAft>
              <a:buNone/>
            </a:pPr>
            <a:r>
              <a:rPr lang="en"/>
              <a:t>Seat status will be red, meaning the seat is occupied, even if there is no item on the table.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Second case - Absence of Human, Presence of Item</a:t>
            </a:r>
            <a:endParaRPr/>
          </a:p>
          <a:p>
            <a:pPr indent="0" lvl="0" marL="0" rtl="0" algn="l">
              <a:lnSpc>
                <a:spcPct val="115000"/>
              </a:lnSpc>
              <a:spcBef>
                <a:spcPts val="0"/>
              </a:spcBef>
              <a:spcAft>
                <a:spcPts val="0"/>
              </a:spcAft>
              <a:buNone/>
            </a:pPr>
            <a:r>
              <a:rPr lang="en"/>
              <a:t>T</a:t>
            </a:r>
            <a:r>
              <a:rPr lang="en"/>
              <a:t>he person has left but he could be chopping the seat for himself later.</a:t>
            </a:r>
            <a:endParaRPr/>
          </a:p>
          <a:p>
            <a:pPr indent="0" lvl="0" marL="0" rtl="0" algn="l">
              <a:lnSpc>
                <a:spcPct val="115000"/>
              </a:lnSpc>
              <a:spcBef>
                <a:spcPts val="0"/>
              </a:spcBef>
              <a:spcAft>
                <a:spcPts val="0"/>
              </a:spcAft>
              <a:buNone/>
            </a:pPr>
            <a:r>
              <a:rPr lang="en"/>
              <a:t>Seat status will be changed to orange.</a:t>
            </a:r>
            <a:endParaRPr/>
          </a:p>
          <a:p>
            <a:pPr indent="0" lvl="0" marL="0" rtl="0" algn="l">
              <a:lnSpc>
                <a:spcPct val="115000"/>
              </a:lnSpc>
              <a:spcBef>
                <a:spcPts val="0"/>
              </a:spcBef>
              <a:spcAft>
                <a:spcPts val="0"/>
              </a:spcAft>
              <a:buNone/>
            </a:pPr>
            <a:r>
              <a:rPr lang="en"/>
              <a:t>And if the person does not return after 20 minutes, the librarian will be notified on the app to clear the items to make space for the next person.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506386501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0638650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Third case - Absence of Human, Absence of Item</a:t>
            </a:r>
            <a:endParaRPr b="1"/>
          </a:p>
          <a:p>
            <a:pPr indent="0" lvl="0" marL="0" rtl="0" algn="l">
              <a:lnSpc>
                <a:spcPct val="115000"/>
              </a:lnSpc>
              <a:spcBef>
                <a:spcPts val="0"/>
              </a:spcBef>
              <a:spcAft>
                <a:spcPts val="0"/>
              </a:spcAft>
              <a:buNone/>
            </a:pPr>
            <a:r>
              <a:rPr lang="en"/>
              <a:t>The librarian has cleared the item, or if the person has left the seat and removed all his belongings.</a:t>
            </a:r>
            <a:endParaRPr/>
          </a:p>
          <a:p>
            <a:pPr indent="0" lvl="0" marL="0" rtl="0" algn="l">
              <a:lnSpc>
                <a:spcPct val="115000"/>
              </a:lnSpc>
              <a:spcBef>
                <a:spcPts val="0"/>
              </a:spcBef>
              <a:spcAft>
                <a:spcPts val="0"/>
              </a:spcAft>
              <a:buNone/>
            </a:pPr>
            <a:r>
              <a:rPr lang="en"/>
              <a:t>Seat status will be changed to green, meaning the seat is empty so that the next person can come and use this seat.</a:t>
            </a:r>
            <a:endParaRPr/>
          </a:p>
          <a:p>
            <a:pPr indent="0" lvl="0" marL="0" rtl="0" algn="l">
              <a:lnSpc>
                <a:spcPct val="115000"/>
              </a:lnSpc>
              <a:spcBef>
                <a:spcPts val="0"/>
              </a:spcBef>
              <a:spcAft>
                <a:spcPts val="0"/>
              </a:spcAft>
              <a:buNone/>
            </a:pPr>
            <a:r>
              <a:rPr lang="en"/>
              <a:t>We then go back to the first case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4f7b8cec8_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4f7b8cec8_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50638650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50638650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64f7b8cec8_8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4f7b8cec8_8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6250"/>
              </a:lnSpc>
              <a:spcBef>
                <a:spcPts val="0"/>
              </a:spcBef>
              <a:spcAft>
                <a:spcPts val="0"/>
              </a:spcAft>
              <a:buNone/>
            </a:pPr>
            <a:r>
              <a:rPr lang="en" sz="1000"/>
              <a:t>This is seat hogging. Whether it is in the food court where people “chope” seats with tissue paper or students reserve seats in libraries and cafes with their belongings, it is a real issue and our group will be focusing on the issue of seat hogging in libraries.</a:t>
            </a:r>
            <a:endParaRPr sz="1000"/>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4f7b8cec8_8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f7b8cec8_8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6250"/>
              </a:lnSpc>
              <a:spcBef>
                <a:spcPts val="0"/>
              </a:spcBef>
              <a:spcAft>
                <a:spcPts val="0"/>
              </a:spcAft>
              <a:buNone/>
            </a:pPr>
            <a:r>
              <a:rPr lang="en" sz="1000"/>
              <a:t>These are screenshots of some opinions on public forums. Everybody feels the same way about the issue.Libraries are shared spaces and everybody should be able to enjoy it.</a:t>
            </a:r>
            <a:endParaRPr sz="1000"/>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4f7b8cec8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4f7b8cec8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Research by SMU PHD students where they track the seat occupancy using sensors such as infrared sensor and capacitance sensors. </a:t>
            </a:r>
            <a:endParaRPr/>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rPr lang="en" sz="800"/>
              <a:t>References: NGUYEN, Huy Hoang; GULATI, Nakul; LEE, Youngki; and BALAN, Rajesh Krishna. Real-time Detection of Seat Occupancy and Hogging. (2015). IoT-App '15: Proceedings of the 2015 International Workshop on Internet of Things towards Applications: Seoul, Korea, November 1.29-34. Research Collection School Of Information Systems.</a:t>
            </a:r>
            <a:endParaRPr sz="8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64f7b8cec8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4f7b8cec8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t>
            </a:r>
            <a:r>
              <a:rPr lang="en"/>
              <a:t>provided by a college in central china where they made a QR code app to decide the occupant of the seat.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4f7b8cec8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4f7b8cec8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t>Is seat hogging really the problem?</a:t>
            </a:r>
            <a:r>
              <a:rPr lang="en"/>
              <a:t> </a:t>
            </a:r>
            <a:endParaRPr/>
          </a:p>
          <a:p>
            <a:pPr indent="0" lvl="0" marL="0" rtl="0" algn="l">
              <a:lnSpc>
                <a:spcPct val="115000"/>
              </a:lnSpc>
              <a:spcBef>
                <a:spcPts val="0"/>
              </a:spcBef>
              <a:spcAft>
                <a:spcPts val="0"/>
              </a:spcAft>
              <a:buNone/>
            </a:pPr>
            <a:br>
              <a:rPr lang="en"/>
            </a:br>
            <a:r>
              <a:rPr lang="en"/>
              <a:t>This is really a </a:t>
            </a:r>
            <a:r>
              <a:rPr b="1" lang="en"/>
              <a:t>social </a:t>
            </a:r>
            <a:r>
              <a:rPr lang="en"/>
              <a:t>problem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best way is through</a:t>
            </a:r>
            <a:r>
              <a:rPr b="1" lang="en"/>
              <a:t> policy</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Reframe this into a problem about </a:t>
            </a:r>
            <a:r>
              <a:rPr b="1" lang="en"/>
              <a:t>seat management</a:t>
            </a:r>
            <a:r>
              <a:rPr lang="en"/>
              <a:t>. </a:t>
            </a:r>
            <a:endParaRPr i="1"/>
          </a:p>
          <a:p>
            <a:pPr indent="0" lvl="0" marL="0" rtl="0" algn="l">
              <a:lnSpc>
                <a:spcPct val="115000"/>
              </a:lnSpc>
              <a:spcBef>
                <a:spcPts val="0"/>
              </a:spcBef>
              <a:spcAft>
                <a:spcPts val="0"/>
              </a:spcAft>
              <a:buNone/>
            </a:pPr>
            <a:r>
              <a:t/>
            </a:r>
            <a:endParaRPr i="1"/>
          </a:p>
          <a:p>
            <a:pPr indent="0" lvl="0" marL="0" rtl="0" algn="l">
              <a:lnSpc>
                <a:spcPct val="115000"/>
              </a:lnSpc>
              <a:spcBef>
                <a:spcPts val="0"/>
              </a:spcBef>
              <a:spcAft>
                <a:spcPts val="0"/>
              </a:spcAft>
              <a:buNone/>
            </a:pPr>
            <a:r>
              <a:rPr lang="en"/>
              <a:t>How might we help</a:t>
            </a:r>
            <a:r>
              <a:rPr b="1" lang="en"/>
              <a:t> </a:t>
            </a:r>
            <a:r>
              <a:rPr b="1" lang="en" u="sng"/>
              <a:t>librarians</a:t>
            </a:r>
            <a:r>
              <a:rPr b="1" lang="en"/>
              <a:t> </a:t>
            </a:r>
            <a:r>
              <a:rPr b="1" lang="en" u="sng"/>
              <a:t>manage</a:t>
            </a:r>
            <a:r>
              <a:rPr lang="en"/>
              <a:t> the problem of seat hogging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4f7b8cec8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4f7b8cec8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t>C</a:t>
            </a:r>
            <a:r>
              <a:rPr b="1" i="1" lang="en"/>
              <a:t>ase study of seat management in another industry: DILAX</a:t>
            </a:r>
            <a:endParaRPr b="1" i="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Very </a:t>
            </a:r>
            <a:r>
              <a:rPr b="1" lang="en"/>
              <a:t>common</a:t>
            </a:r>
            <a:r>
              <a:rPr lang="en"/>
              <a:t> solution seen in hackathons or IoT projects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Attach </a:t>
            </a:r>
            <a:r>
              <a:rPr b="1" lang="en"/>
              <a:t>sensors</a:t>
            </a:r>
            <a:r>
              <a:rPr lang="en"/>
              <a:t> to every seat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Provide </a:t>
            </a:r>
            <a:r>
              <a:rPr b="1" lang="en"/>
              <a:t>seat occupancy data </a:t>
            </a:r>
            <a:r>
              <a:rPr lang="en"/>
              <a:t>in</a:t>
            </a:r>
            <a:r>
              <a:rPr b="1" lang="en"/>
              <a:t> real time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Visualise with an</a:t>
            </a:r>
            <a:r>
              <a:rPr b="1" lang="en"/>
              <a:t> intuitive user interface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Enable </a:t>
            </a:r>
            <a:r>
              <a:rPr b="1" lang="en"/>
              <a:t>transport operators</a:t>
            </a:r>
            <a:r>
              <a:rPr lang="en"/>
              <a:t> to manage large crowds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Pretty legitimate solution in the transport sector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65063865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5063865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t>W</a:t>
            </a:r>
            <a:r>
              <a:rPr b="1" i="1" lang="en"/>
              <a:t>hy don’t we import this idea into the public sector</a:t>
            </a:r>
            <a:endParaRPr b="1" i="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can be like DILAX—but for public libraries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Provide a </a:t>
            </a:r>
            <a:r>
              <a:rPr b="1" lang="en"/>
              <a:t>seat management system </a:t>
            </a:r>
            <a:r>
              <a:rPr lang="en"/>
              <a:t>to </a:t>
            </a:r>
            <a:r>
              <a:rPr b="1" lang="en"/>
              <a:t>enable</a:t>
            </a:r>
            <a:r>
              <a:rPr lang="en"/>
              <a:t> </a:t>
            </a:r>
            <a:r>
              <a:rPr b="1" lang="en"/>
              <a:t>librarians</a:t>
            </a:r>
            <a:r>
              <a:rPr lang="en"/>
              <a:t> to </a:t>
            </a:r>
            <a:r>
              <a:rPr b="1" lang="en"/>
              <a:t>manage</a:t>
            </a:r>
            <a:r>
              <a:rPr lang="en"/>
              <a:t> seat hogging better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0638650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0638650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People </a:t>
            </a:r>
            <a:r>
              <a:rPr lang="en"/>
              <a:t>who want to find seats</a:t>
            </a:r>
            <a:endParaRPr/>
          </a:p>
          <a:p>
            <a:pPr indent="-298450" lvl="0" marL="457200" rtl="0" algn="l">
              <a:lnSpc>
                <a:spcPct val="115000"/>
              </a:lnSpc>
              <a:spcBef>
                <a:spcPts val="0"/>
              </a:spcBef>
              <a:spcAft>
                <a:spcPts val="0"/>
              </a:spcAft>
              <a:buSzPts val="1100"/>
              <a:buChar char="●"/>
            </a:pPr>
            <a:r>
              <a:rPr lang="en"/>
              <a:t>Need: find an empty seat to study within a short period of time</a:t>
            </a:r>
            <a:endParaRPr/>
          </a:p>
          <a:p>
            <a:pPr indent="-298450" lvl="0" marL="457200" rtl="0" algn="l">
              <a:lnSpc>
                <a:spcPct val="115000"/>
              </a:lnSpc>
              <a:spcBef>
                <a:spcPts val="0"/>
              </a:spcBef>
              <a:spcAft>
                <a:spcPts val="0"/>
              </a:spcAft>
              <a:buSzPts val="1100"/>
              <a:buChar char="●"/>
            </a:pPr>
            <a:r>
              <a:rPr lang="en"/>
              <a:t>Want: easily find adjacent seats if you come with friends</a:t>
            </a:r>
            <a:endParaRPr/>
          </a:p>
          <a:p>
            <a:pPr indent="-298450" lvl="0" marL="457200" rtl="0" algn="l">
              <a:lnSpc>
                <a:spcPct val="115000"/>
              </a:lnSpc>
              <a:spcBef>
                <a:spcPts val="0"/>
              </a:spcBef>
              <a:spcAft>
                <a:spcPts val="0"/>
              </a:spcAft>
              <a:buSzPts val="1100"/>
              <a:buChar char="●"/>
            </a:pPr>
            <a:r>
              <a:rPr lang="en"/>
              <a:t>Constraint: do not have the right to clear other people’s unattended belongings even if the seat is unused </a:t>
            </a:r>
            <a:endParaRPr/>
          </a:p>
          <a:p>
            <a:pPr indent="0" lvl="0" marL="0" rtl="0" algn="l">
              <a:lnSpc>
                <a:spcPct val="115000"/>
              </a:lnSpc>
              <a:spcBef>
                <a:spcPts val="0"/>
              </a:spcBef>
              <a:spcAft>
                <a:spcPts val="0"/>
              </a:spcAft>
              <a:buNone/>
            </a:pPr>
            <a:r>
              <a:t/>
            </a:r>
            <a:endParaRPr u="sng"/>
          </a:p>
          <a:p>
            <a:pPr indent="0" lvl="0" marL="0" rtl="0" algn="l">
              <a:lnSpc>
                <a:spcPct val="115000"/>
              </a:lnSpc>
              <a:spcBef>
                <a:spcPts val="0"/>
              </a:spcBef>
              <a:spcAft>
                <a:spcPts val="0"/>
              </a:spcAft>
              <a:buNone/>
            </a:pPr>
            <a:r>
              <a:rPr lang="en"/>
              <a:t>Librarians:</a:t>
            </a:r>
            <a:endParaRPr/>
          </a:p>
          <a:p>
            <a:pPr indent="-298450" lvl="0" marL="457200" rtl="0" algn="l">
              <a:lnSpc>
                <a:spcPct val="115000"/>
              </a:lnSpc>
              <a:spcBef>
                <a:spcPts val="0"/>
              </a:spcBef>
              <a:spcAft>
                <a:spcPts val="0"/>
              </a:spcAft>
              <a:buSzPts val="1100"/>
              <a:buChar char="●"/>
            </a:pPr>
            <a:r>
              <a:rPr lang="en"/>
              <a:t>Need: maintain order in the library and provide a conducive environment for people to walk in</a:t>
            </a:r>
            <a:endParaRPr/>
          </a:p>
          <a:p>
            <a:pPr indent="-298450" lvl="0" marL="457200" rtl="0" algn="l">
              <a:lnSpc>
                <a:spcPct val="115000"/>
              </a:lnSpc>
              <a:spcBef>
                <a:spcPts val="0"/>
              </a:spcBef>
              <a:spcAft>
                <a:spcPts val="0"/>
              </a:spcAft>
              <a:buSzPts val="1100"/>
              <a:buChar char="●"/>
            </a:pPr>
            <a:r>
              <a:rPr lang="en"/>
              <a:t>Need: monitor all the seats efficiently, especially during peak hours</a:t>
            </a:r>
            <a:endParaRPr/>
          </a:p>
          <a:p>
            <a:pPr indent="-298450" lvl="0" marL="457200" rtl="0" algn="l">
              <a:lnSpc>
                <a:spcPct val="115000"/>
              </a:lnSpc>
              <a:spcBef>
                <a:spcPts val="0"/>
              </a:spcBef>
              <a:spcAft>
                <a:spcPts val="0"/>
              </a:spcAft>
              <a:buSzPts val="1100"/>
              <a:buChar char="●"/>
            </a:pPr>
            <a:r>
              <a:rPr lang="en"/>
              <a:t>Constraint: Unsure of whether to clear unattended belongings in order to make space for other users</a:t>
            </a:r>
            <a:endParaRPr/>
          </a:p>
          <a:p>
            <a:pPr indent="-298450" lvl="0" marL="457200" rtl="0" algn="l">
              <a:lnSpc>
                <a:spcPct val="115000"/>
              </a:lnSpc>
              <a:spcBef>
                <a:spcPts val="0"/>
              </a:spcBef>
              <a:spcAft>
                <a:spcPts val="0"/>
              </a:spcAft>
              <a:buSzPts val="1100"/>
              <a:buChar char="●"/>
            </a:pPr>
            <a:r>
              <a:rPr lang="en"/>
              <a:t>Constraint: have to constantly patrol around the library regularly, especially during peak hours</a:t>
            </a:r>
            <a:endParaRPr/>
          </a:p>
          <a:p>
            <a:pPr indent="0" lvl="0" marL="0" rtl="0" algn="l">
              <a:lnSpc>
                <a:spcPct val="115000"/>
              </a:lnSpc>
              <a:spcBef>
                <a:spcPts val="0"/>
              </a:spcBef>
              <a:spcAft>
                <a:spcPts val="0"/>
              </a:spcAft>
              <a:buNone/>
            </a:pPr>
            <a:r>
              <a:t/>
            </a:r>
            <a:endParaRPr b="1" u="sng"/>
          </a:p>
          <a:p>
            <a:pPr indent="0" lvl="0" marL="0" rtl="0" algn="l">
              <a:lnSpc>
                <a:spcPct val="115000"/>
              </a:lnSpc>
              <a:spcBef>
                <a:spcPts val="0"/>
              </a:spcBef>
              <a:spcAft>
                <a:spcPts val="0"/>
              </a:spcAft>
              <a:buNone/>
            </a:pPr>
            <a:r>
              <a:rPr lang="en"/>
              <a:t>Occupants</a:t>
            </a:r>
            <a:endParaRPr/>
          </a:p>
          <a:p>
            <a:pPr indent="-298450" lvl="0" marL="457200" rtl="0" algn="l">
              <a:lnSpc>
                <a:spcPct val="115000"/>
              </a:lnSpc>
              <a:spcBef>
                <a:spcPts val="0"/>
              </a:spcBef>
              <a:spcAft>
                <a:spcPts val="0"/>
              </a:spcAft>
              <a:buSzPts val="1100"/>
              <a:buChar char="●"/>
            </a:pPr>
            <a:r>
              <a:rPr lang="en"/>
              <a:t>Need: Want minimal distractions/ disturbances from the surroundings</a:t>
            </a:r>
            <a:endParaRPr/>
          </a:p>
          <a:p>
            <a:pPr indent="-298450" lvl="0" marL="457200" rtl="0" algn="l">
              <a:lnSpc>
                <a:spcPct val="115000"/>
              </a:lnSpc>
              <a:spcBef>
                <a:spcPts val="0"/>
              </a:spcBef>
              <a:spcAft>
                <a:spcPts val="0"/>
              </a:spcAft>
              <a:buSzPts val="1100"/>
              <a:buChar char="●"/>
            </a:pPr>
            <a:r>
              <a:rPr lang="en"/>
              <a:t>Constraint: when they want to leave the seat for a break, they are not sure how long they can leave their belongings unattended for before they are cleared by the librarian.</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latin typeface="Lato"/>
                <a:ea typeface="Lato"/>
                <a:cs typeface="Lato"/>
                <a:sym typeface="Lato"/>
              </a:rPr>
              <a:t>SeatSmart</a:t>
            </a:r>
            <a:endParaRPr b="1" sz="6000">
              <a:latin typeface="Lato"/>
              <a:ea typeface="Lato"/>
              <a:cs typeface="Lato"/>
              <a:sym typeface="Lato"/>
            </a:endParaRPr>
          </a:p>
        </p:txBody>
      </p:sp>
      <p:sp>
        <p:nvSpPr>
          <p:cNvPr id="65" name="Google Shape;65;p13"/>
          <p:cNvSpPr txBox="1"/>
          <p:nvPr>
            <p:ph idx="1" type="body"/>
          </p:nvPr>
        </p:nvSpPr>
        <p:spPr>
          <a:xfrm>
            <a:off x="311700" y="2121425"/>
            <a:ext cx="3315900" cy="302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Lato"/>
                <a:ea typeface="Lato"/>
                <a:cs typeface="Lato"/>
                <a:sym typeface="Lato"/>
              </a:rPr>
              <a:t>Valuable </a:t>
            </a:r>
            <a:r>
              <a:rPr b="1" lang="en" sz="1600">
                <a:latin typeface="Lato"/>
                <a:ea typeface="Lato"/>
                <a:cs typeface="Lato"/>
                <a:sym typeface="Lato"/>
              </a:rPr>
              <a:t>Group Members:</a:t>
            </a:r>
            <a:endParaRPr b="1" sz="1600">
              <a:latin typeface="Lato"/>
              <a:ea typeface="Lato"/>
              <a:cs typeface="Lato"/>
              <a:sym typeface="Lato"/>
            </a:endParaRPr>
          </a:p>
          <a:p>
            <a:pPr indent="0" lvl="0" marL="0" rtl="0" algn="l">
              <a:lnSpc>
                <a:spcPct val="100000"/>
              </a:lnSpc>
              <a:spcBef>
                <a:spcPts val="1600"/>
              </a:spcBef>
              <a:spcAft>
                <a:spcPts val="0"/>
              </a:spcAft>
              <a:buNone/>
            </a:pPr>
            <a:r>
              <a:rPr lang="en">
                <a:latin typeface="Lato"/>
                <a:ea typeface="Lato"/>
                <a:cs typeface="Lato"/>
                <a:sym typeface="Lato"/>
              </a:rPr>
              <a:t>Xie Han Keong</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Jisa Mariam Zachariah</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Loh De Rong</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Jia Yunze</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Lin Cheng</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Yeh Swee Khim</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Java Application</a:t>
            </a:r>
            <a:r>
              <a:rPr b="1" lang="en" sz="1400">
                <a:latin typeface="Lato"/>
                <a:ea typeface="Lato"/>
                <a:cs typeface="Lato"/>
                <a:sym typeface="Lato"/>
              </a:rPr>
              <a:t>  interface integrated into NLB application</a:t>
            </a:r>
            <a:endParaRPr b="1">
              <a:latin typeface="Lato"/>
              <a:ea typeface="Lato"/>
              <a:cs typeface="Lato"/>
              <a:sym typeface="Lato"/>
            </a:endParaRPr>
          </a:p>
        </p:txBody>
      </p:sp>
      <p:pic>
        <p:nvPicPr>
          <p:cNvPr id="157" name="Google Shape;157;p22"/>
          <p:cNvPicPr preferRelativeResize="0"/>
          <p:nvPr/>
        </p:nvPicPr>
        <p:blipFill rotWithShape="1">
          <a:blip r:embed="rId3">
            <a:alphaModFix/>
          </a:blip>
          <a:srcRect b="0" l="0" r="0" t="0"/>
          <a:stretch/>
        </p:blipFill>
        <p:spPr>
          <a:xfrm>
            <a:off x="390550" y="1604174"/>
            <a:ext cx="4330899" cy="3236274"/>
          </a:xfrm>
          <a:prstGeom prst="rect">
            <a:avLst/>
          </a:prstGeom>
          <a:noFill/>
          <a:ln>
            <a:noFill/>
          </a:ln>
        </p:spPr>
      </p:pic>
      <p:sp>
        <p:nvSpPr>
          <p:cNvPr id="158" name="Google Shape;158;p22"/>
          <p:cNvSpPr txBox="1"/>
          <p:nvPr>
            <p:ph idx="4294967295" type="body"/>
          </p:nvPr>
        </p:nvSpPr>
        <p:spPr>
          <a:xfrm>
            <a:off x="4830325" y="1427113"/>
            <a:ext cx="4002000" cy="3438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Font typeface="Lato"/>
              <a:buChar char="❏"/>
            </a:pPr>
            <a:r>
              <a:rPr b="1" lang="en" sz="1800">
                <a:solidFill>
                  <a:srgbClr val="000000"/>
                </a:solidFill>
                <a:latin typeface="Lato"/>
                <a:ea typeface="Lato"/>
                <a:cs typeface="Lato"/>
                <a:sym typeface="Lato"/>
              </a:rPr>
              <a:t>Librarians:</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a:p>
            <a:pPr indent="0" lvl="0" marL="457200" rtl="0" algn="just">
              <a:spcBef>
                <a:spcPts val="0"/>
              </a:spcBef>
              <a:spcAft>
                <a:spcPts val="0"/>
              </a:spcAft>
              <a:buNone/>
            </a:pPr>
            <a:r>
              <a:rPr lang="en" sz="1600">
                <a:solidFill>
                  <a:srgbClr val="000000"/>
                </a:solidFill>
                <a:latin typeface="Lato"/>
                <a:ea typeface="Lato"/>
                <a:cs typeface="Lato"/>
                <a:sym typeface="Lato"/>
              </a:rPr>
              <a:t>Collate data from the sensors alongside real-time to show if the seat is occupied/ how long it has been occupied for. </a:t>
            </a:r>
            <a:endParaRPr sz="1600">
              <a:solidFill>
                <a:srgbClr val="000000"/>
              </a:solidFill>
              <a:latin typeface="Lato"/>
              <a:ea typeface="Lato"/>
              <a:cs typeface="Lato"/>
              <a:sym typeface="Lato"/>
            </a:endParaRPr>
          </a:p>
          <a:p>
            <a:pPr indent="0" lvl="0" marL="0" rtl="0" algn="just">
              <a:spcBef>
                <a:spcPts val="0"/>
              </a:spcBef>
              <a:spcAft>
                <a:spcPts val="0"/>
              </a:spcAft>
              <a:buNone/>
            </a:pPr>
            <a:r>
              <a:t/>
            </a:r>
            <a:endParaRPr sz="1600">
              <a:solidFill>
                <a:srgbClr val="000000"/>
              </a:solidFill>
              <a:latin typeface="Lato"/>
              <a:ea typeface="Lato"/>
              <a:cs typeface="Lato"/>
              <a:sym typeface="Lato"/>
            </a:endParaRPr>
          </a:p>
          <a:p>
            <a:pPr indent="-342900" lvl="0" marL="457200" rtl="0" algn="just">
              <a:spcBef>
                <a:spcPts val="0"/>
              </a:spcBef>
              <a:spcAft>
                <a:spcPts val="0"/>
              </a:spcAft>
              <a:buClr>
                <a:srgbClr val="000000"/>
              </a:buClr>
              <a:buSzPts val="1800"/>
              <a:buFont typeface="Lato"/>
              <a:buChar char="❏"/>
            </a:pPr>
            <a:r>
              <a:rPr b="1" lang="en" sz="1800">
                <a:solidFill>
                  <a:srgbClr val="000000"/>
                </a:solidFill>
                <a:latin typeface="Lato"/>
                <a:ea typeface="Lato"/>
                <a:cs typeface="Lato"/>
                <a:sym typeface="Lato"/>
              </a:rPr>
              <a:t>Users: </a:t>
            </a:r>
            <a:endParaRPr b="1" sz="1800">
              <a:solidFill>
                <a:srgbClr val="000000"/>
              </a:solidFill>
              <a:latin typeface="Lato"/>
              <a:ea typeface="Lato"/>
              <a:cs typeface="Lato"/>
              <a:sym typeface="Lato"/>
            </a:endParaRPr>
          </a:p>
          <a:p>
            <a:pPr indent="0" lvl="0" marL="457200" rtl="0" algn="just">
              <a:spcBef>
                <a:spcPts val="0"/>
              </a:spcBef>
              <a:spcAft>
                <a:spcPts val="0"/>
              </a:spcAft>
              <a:buNone/>
            </a:pPr>
            <a:r>
              <a:rPr lang="en" sz="1600">
                <a:solidFill>
                  <a:srgbClr val="000000"/>
                </a:solidFill>
                <a:latin typeface="Lato"/>
                <a:ea typeface="Lato"/>
                <a:cs typeface="Lato"/>
                <a:sym typeface="Lato"/>
              </a:rPr>
              <a:t>The database will be integrated into the NLB mobile app as well as onto a monitor at the entrance of the library, which informs users of the seat availability in the library. </a:t>
            </a:r>
            <a:endParaRPr sz="1600">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235500" y="1695300"/>
            <a:ext cx="139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Sensors</a:t>
            </a:r>
            <a:endParaRPr b="1" sz="2500">
              <a:solidFill>
                <a:srgbClr val="000000"/>
              </a:solidFill>
              <a:latin typeface="Lato"/>
              <a:ea typeface="Lato"/>
              <a:cs typeface="Lato"/>
              <a:sym typeface="Lato"/>
            </a:endParaRPr>
          </a:p>
        </p:txBody>
      </p:sp>
      <p:sp>
        <p:nvSpPr>
          <p:cNvPr id="164" name="Google Shape;164;p23"/>
          <p:cNvSpPr txBox="1"/>
          <p:nvPr>
            <p:ph idx="1" type="body"/>
          </p:nvPr>
        </p:nvSpPr>
        <p:spPr>
          <a:xfrm>
            <a:off x="2940075" y="1549625"/>
            <a:ext cx="24126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Infrared Sensor:</a:t>
            </a:r>
            <a:endParaRPr b="1" sz="1500">
              <a:solidFill>
                <a:srgbClr val="000000"/>
              </a:solidFill>
            </a:endParaRPr>
          </a:p>
          <a:p>
            <a:pPr indent="0" lvl="0" marL="0" rtl="0" algn="l">
              <a:spcBef>
                <a:spcPts val="1600"/>
              </a:spcBef>
              <a:spcAft>
                <a:spcPts val="0"/>
              </a:spcAft>
              <a:buNone/>
            </a:pPr>
            <a:r>
              <a:rPr b="1" lang="en">
                <a:solidFill>
                  <a:srgbClr val="000000"/>
                </a:solidFill>
              </a:rPr>
              <a:t>Detect human presence by sensing its body heat.</a:t>
            </a:r>
            <a:endParaRPr b="1">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65" name="Google Shape;165;p23"/>
          <p:cNvSpPr txBox="1"/>
          <p:nvPr>
            <p:ph idx="2" type="body"/>
          </p:nvPr>
        </p:nvSpPr>
        <p:spPr>
          <a:xfrm>
            <a:off x="6136250" y="1549625"/>
            <a:ext cx="24126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Ultrasonic Sensor:</a:t>
            </a:r>
            <a:endParaRPr b="1" sz="1500">
              <a:solidFill>
                <a:srgbClr val="000000"/>
              </a:solidFill>
            </a:endParaRPr>
          </a:p>
          <a:p>
            <a:pPr indent="0" lvl="0" marL="0" rtl="0" algn="l">
              <a:spcBef>
                <a:spcPts val="1600"/>
              </a:spcBef>
              <a:spcAft>
                <a:spcPts val="1600"/>
              </a:spcAft>
              <a:buNone/>
            </a:pPr>
            <a:r>
              <a:rPr b="1" lang="en">
                <a:solidFill>
                  <a:srgbClr val="000000"/>
                </a:solidFill>
              </a:rPr>
              <a:t>Detect if there is any item left on the table </a:t>
            </a:r>
            <a:endParaRPr b="1">
              <a:solidFill>
                <a:srgbClr val="000000"/>
              </a:solidFill>
            </a:endParaRPr>
          </a:p>
        </p:txBody>
      </p:sp>
      <p:sp>
        <p:nvSpPr>
          <p:cNvPr id="166" name="Google Shape;166;p23"/>
          <p:cNvSpPr txBox="1"/>
          <p:nvPr>
            <p:ph type="title"/>
          </p:nvPr>
        </p:nvSpPr>
        <p:spPr>
          <a:xfrm>
            <a:off x="235500" y="3072300"/>
            <a:ext cx="2517000" cy="11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Database using Firebase</a:t>
            </a:r>
            <a:endParaRPr b="1" sz="2500">
              <a:solidFill>
                <a:srgbClr val="000000"/>
              </a:solidFill>
              <a:latin typeface="Lato"/>
              <a:ea typeface="Lato"/>
              <a:cs typeface="Lato"/>
              <a:sym typeface="Lato"/>
            </a:endParaRPr>
          </a:p>
        </p:txBody>
      </p:sp>
      <p:pic>
        <p:nvPicPr>
          <p:cNvPr id="167" name="Google Shape;167;p23"/>
          <p:cNvPicPr preferRelativeResize="0"/>
          <p:nvPr/>
        </p:nvPicPr>
        <p:blipFill>
          <a:blip r:embed="rId3">
            <a:alphaModFix/>
          </a:blip>
          <a:stretch>
            <a:fillRect/>
          </a:stretch>
        </p:blipFill>
        <p:spPr>
          <a:xfrm>
            <a:off x="3092475" y="3640275"/>
            <a:ext cx="2044500" cy="1022250"/>
          </a:xfrm>
          <a:prstGeom prst="rect">
            <a:avLst/>
          </a:prstGeom>
          <a:noFill/>
          <a:ln>
            <a:noFill/>
          </a:ln>
        </p:spPr>
      </p:pic>
      <p:sp>
        <p:nvSpPr>
          <p:cNvPr id="168" name="Google Shape;168;p23"/>
          <p:cNvSpPr txBox="1"/>
          <p:nvPr/>
        </p:nvSpPr>
        <p:spPr>
          <a:xfrm>
            <a:off x="2940075" y="3148500"/>
            <a:ext cx="5703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Results from the sensors will be stored into the Database in </a:t>
            </a:r>
            <a:r>
              <a:rPr b="1" lang="en">
                <a:latin typeface="Lato"/>
                <a:ea typeface="Lato"/>
                <a:cs typeface="Lato"/>
                <a:sym typeface="Lato"/>
              </a:rPr>
              <a:t>real time</a:t>
            </a:r>
            <a:endParaRPr b="1">
              <a:latin typeface="Lato"/>
              <a:ea typeface="Lato"/>
              <a:cs typeface="Lato"/>
              <a:sym typeface="Lato"/>
            </a:endParaRPr>
          </a:p>
        </p:txBody>
      </p:sp>
      <p:sp>
        <p:nvSpPr>
          <p:cNvPr id="169" name="Google Shape;169;p23"/>
          <p:cNvSpPr txBox="1"/>
          <p:nvPr>
            <p:ph type="title"/>
          </p:nvPr>
        </p:nvSpPr>
        <p:spPr>
          <a:xfrm>
            <a:off x="311700" y="52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Solution</a:t>
            </a:r>
            <a:endParaRPr b="1" sz="3000">
              <a:latin typeface="Lato"/>
              <a:ea typeface="Lato"/>
              <a:cs typeface="Lato"/>
              <a:sym typeface="Lato"/>
            </a:endParaRPr>
          </a:p>
        </p:txBody>
      </p:sp>
      <p:cxnSp>
        <p:nvCxnSpPr>
          <p:cNvPr id="170" name="Google Shape;170;p23"/>
          <p:cNvCxnSpPr/>
          <p:nvPr/>
        </p:nvCxnSpPr>
        <p:spPr>
          <a:xfrm>
            <a:off x="-9400" y="2866375"/>
            <a:ext cx="9201900" cy="0"/>
          </a:xfrm>
          <a:prstGeom prst="straightConnector1">
            <a:avLst/>
          </a:prstGeom>
          <a:noFill/>
          <a:ln cap="flat" cmpd="sng" w="28575">
            <a:solidFill>
              <a:srgbClr val="CCCCCC"/>
            </a:solidFill>
            <a:prstDash val="dash"/>
            <a:round/>
            <a:headEnd len="med" w="med" type="none"/>
            <a:tailEnd len="med" w="med" type="none"/>
          </a:ln>
        </p:spPr>
      </p:cxnSp>
      <p:pic>
        <p:nvPicPr>
          <p:cNvPr id="171" name="Google Shape;171;p23"/>
          <p:cNvPicPr preferRelativeResize="0"/>
          <p:nvPr/>
        </p:nvPicPr>
        <p:blipFill>
          <a:blip r:embed="rId4">
            <a:alphaModFix/>
          </a:blip>
          <a:stretch>
            <a:fillRect/>
          </a:stretch>
        </p:blipFill>
        <p:spPr>
          <a:xfrm>
            <a:off x="7841725" y="1175637"/>
            <a:ext cx="1302283" cy="1117500"/>
          </a:xfrm>
          <a:prstGeom prst="rect">
            <a:avLst/>
          </a:prstGeom>
          <a:noFill/>
          <a:ln>
            <a:noFill/>
          </a:ln>
        </p:spPr>
      </p:pic>
      <p:pic>
        <p:nvPicPr>
          <p:cNvPr id="172" name="Google Shape;172;p23"/>
          <p:cNvPicPr preferRelativeResize="0"/>
          <p:nvPr/>
        </p:nvPicPr>
        <p:blipFill>
          <a:blip r:embed="rId5">
            <a:alphaModFix/>
          </a:blip>
          <a:stretch>
            <a:fillRect/>
          </a:stretch>
        </p:blipFill>
        <p:spPr>
          <a:xfrm>
            <a:off x="4315725" y="1098485"/>
            <a:ext cx="1409700" cy="1271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Solution Overview</a:t>
            </a:r>
            <a:endParaRPr b="1" sz="3000">
              <a:latin typeface="Lato"/>
              <a:ea typeface="Lato"/>
              <a:cs typeface="Lato"/>
              <a:sym typeface="Lato"/>
            </a:endParaRPr>
          </a:p>
        </p:txBody>
      </p:sp>
      <p:pic>
        <p:nvPicPr>
          <p:cNvPr id="178" name="Google Shape;178;p24"/>
          <p:cNvPicPr preferRelativeResize="0"/>
          <p:nvPr/>
        </p:nvPicPr>
        <p:blipFill>
          <a:blip r:embed="rId3">
            <a:alphaModFix/>
          </a:blip>
          <a:stretch>
            <a:fillRect/>
          </a:stretch>
        </p:blipFill>
        <p:spPr>
          <a:xfrm>
            <a:off x="693950" y="1353225"/>
            <a:ext cx="7756139" cy="386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Solution Overview</a:t>
            </a:r>
            <a:endParaRPr b="1" sz="3000">
              <a:latin typeface="Lato"/>
              <a:ea typeface="Lato"/>
              <a:cs typeface="Lato"/>
              <a:sym typeface="Lato"/>
            </a:endParaRPr>
          </a:p>
        </p:txBody>
      </p:sp>
      <p:pic>
        <p:nvPicPr>
          <p:cNvPr id="184" name="Google Shape;184;p25"/>
          <p:cNvPicPr preferRelativeResize="0"/>
          <p:nvPr/>
        </p:nvPicPr>
        <p:blipFill>
          <a:blip r:embed="rId3">
            <a:alphaModFix/>
          </a:blip>
          <a:stretch>
            <a:fillRect/>
          </a:stretch>
        </p:blipFill>
        <p:spPr>
          <a:xfrm>
            <a:off x="741200" y="1936200"/>
            <a:ext cx="7661600" cy="16538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Advantages of our solution</a:t>
            </a:r>
            <a:endParaRPr b="1" sz="3000">
              <a:latin typeface="Lato"/>
              <a:ea typeface="Lato"/>
              <a:cs typeface="Lato"/>
              <a:sym typeface="Lato"/>
            </a:endParaRPr>
          </a:p>
        </p:txBody>
      </p:sp>
      <p:sp>
        <p:nvSpPr>
          <p:cNvPr id="190" name="Google Shape;190;p26"/>
          <p:cNvSpPr txBox="1"/>
          <p:nvPr>
            <p:ph idx="4294967295" type="body"/>
          </p:nvPr>
        </p:nvSpPr>
        <p:spPr>
          <a:xfrm>
            <a:off x="1777025" y="1702700"/>
            <a:ext cx="4563000" cy="3125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2000">
                <a:solidFill>
                  <a:srgbClr val="000000"/>
                </a:solidFill>
                <a:latin typeface="Lato"/>
                <a:ea typeface="Lato"/>
                <a:cs typeface="Lato"/>
                <a:sym typeface="Lato"/>
              </a:rPr>
              <a:t>Cheap </a:t>
            </a:r>
            <a:r>
              <a:rPr b="1" lang="en" sz="1600">
                <a:solidFill>
                  <a:srgbClr val="000000"/>
                </a:solidFill>
                <a:latin typeface="Lato"/>
                <a:ea typeface="Lato"/>
                <a:cs typeface="Lato"/>
                <a:sym typeface="Lato"/>
              </a:rPr>
              <a:t>(e.g. sensors, 3D printing)</a:t>
            </a:r>
            <a:endParaRPr b="1" sz="2000">
              <a:solidFill>
                <a:srgbClr val="000000"/>
              </a:solidFill>
              <a:latin typeface="Lato"/>
              <a:ea typeface="Lato"/>
              <a:cs typeface="Lato"/>
              <a:sym typeface="Lato"/>
            </a:endParaRPr>
          </a:p>
          <a:p>
            <a:pPr indent="0" lvl="0" marL="0" rtl="0" algn="l">
              <a:lnSpc>
                <a:spcPct val="200000"/>
              </a:lnSpc>
              <a:spcBef>
                <a:spcPts val="1600"/>
              </a:spcBef>
              <a:spcAft>
                <a:spcPts val="0"/>
              </a:spcAft>
              <a:buNone/>
            </a:pPr>
            <a:r>
              <a:rPr b="1" lang="en" sz="2000">
                <a:solidFill>
                  <a:srgbClr val="000000"/>
                </a:solidFill>
                <a:latin typeface="Lato"/>
                <a:ea typeface="Lato"/>
                <a:cs typeface="Lato"/>
                <a:sym typeface="Lato"/>
              </a:rPr>
              <a:t>Empowers the authority</a:t>
            </a:r>
            <a:endParaRPr b="1" sz="1600">
              <a:solidFill>
                <a:srgbClr val="000000"/>
              </a:solidFill>
              <a:latin typeface="Lato"/>
              <a:ea typeface="Lato"/>
              <a:cs typeface="Lato"/>
              <a:sym typeface="Lato"/>
            </a:endParaRPr>
          </a:p>
          <a:p>
            <a:pPr indent="0" lvl="0" marL="0" rtl="0" algn="l">
              <a:lnSpc>
                <a:spcPct val="150000"/>
              </a:lnSpc>
              <a:spcBef>
                <a:spcPts val="1600"/>
              </a:spcBef>
              <a:spcAft>
                <a:spcPts val="0"/>
              </a:spcAft>
              <a:buNone/>
            </a:pPr>
            <a:r>
              <a:rPr b="1" lang="en" sz="2000">
                <a:solidFill>
                  <a:srgbClr val="000000"/>
                </a:solidFill>
                <a:latin typeface="Lato"/>
                <a:ea typeface="Lato"/>
                <a:cs typeface="Lato"/>
                <a:sym typeface="Lato"/>
              </a:rPr>
              <a:t>Applicable to other sectors:</a:t>
            </a:r>
            <a:endParaRPr b="1" sz="2000">
              <a:solidFill>
                <a:srgbClr val="000000"/>
              </a:solidFill>
              <a:latin typeface="Lato"/>
              <a:ea typeface="Lato"/>
              <a:cs typeface="Lato"/>
              <a:sym typeface="Lato"/>
            </a:endParaRPr>
          </a:p>
          <a:p>
            <a:pPr indent="-44450" lvl="0" marL="685800" rtl="0" algn="l">
              <a:lnSpc>
                <a:spcPct val="150000"/>
              </a:lnSpc>
              <a:spcBef>
                <a:spcPts val="1600"/>
              </a:spcBef>
              <a:spcAft>
                <a:spcPts val="0"/>
              </a:spcAft>
              <a:buClr>
                <a:srgbClr val="000000"/>
              </a:buClr>
              <a:buSzPts val="1600"/>
              <a:buFont typeface="Lato"/>
              <a:buChar char="➔"/>
            </a:pPr>
            <a:r>
              <a:rPr b="1" lang="en" sz="1600">
                <a:solidFill>
                  <a:srgbClr val="000000"/>
                </a:solidFill>
                <a:latin typeface="Lato"/>
                <a:ea typeface="Lato"/>
                <a:cs typeface="Lato"/>
                <a:sym typeface="Lato"/>
              </a:rPr>
              <a:t>Scalability (e.g. cafes)</a:t>
            </a:r>
            <a:endParaRPr b="1" sz="1600">
              <a:solidFill>
                <a:srgbClr val="000000"/>
              </a:solidFill>
              <a:latin typeface="Lato"/>
              <a:ea typeface="Lato"/>
              <a:cs typeface="Lato"/>
              <a:sym typeface="Lato"/>
            </a:endParaRPr>
          </a:p>
          <a:p>
            <a:pPr indent="-44450" lvl="0" marL="685800" rtl="0" algn="l">
              <a:lnSpc>
                <a:spcPct val="150000"/>
              </a:lnSpc>
              <a:spcBef>
                <a:spcPts val="0"/>
              </a:spcBef>
              <a:spcAft>
                <a:spcPts val="0"/>
              </a:spcAft>
              <a:buClr>
                <a:srgbClr val="000000"/>
              </a:buClr>
              <a:buSzPts val="1600"/>
              <a:buFont typeface="Lato"/>
              <a:buChar char="➔"/>
            </a:pPr>
            <a:r>
              <a:rPr b="1" lang="en" sz="1600">
                <a:solidFill>
                  <a:srgbClr val="000000"/>
                </a:solidFill>
                <a:latin typeface="Lato"/>
                <a:ea typeface="Lato"/>
                <a:cs typeface="Lato"/>
                <a:sym typeface="Lato"/>
              </a:rPr>
              <a:t>Versatility (e.g. hawker centres)</a:t>
            </a:r>
            <a:endParaRPr b="1" sz="1600">
              <a:solidFill>
                <a:srgbClr val="000000"/>
              </a:solidFill>
              <a:latin typeface="Lato"/>
              <a:ea typeface="Lato"/>
              <a:cs typeface="Lato"/>
              <a:sym typeface="Lato"/>
            </a:endParaRPr>
          </a:p>
          <a:p>
            <a:pPr indent="0" lvl="0" marL="0" rtl="0" algn="l">
              <a:lnSpc>
                <a:spcPct val="150000"/>
              </a:lnSpc>
              <a:spcBef>
                <a:spcPts val="1600"/>
              </a:spcBef>
              <a:spcAft>
                <a:spcPts val="0"/>
              </a:spcAft>
              <a:buNone/>
            </a:pPr>
            <a:r>
              <a:t/>
            </a:r>
            <a:endParaRPr b="1" sz="1600">
              <a:solidFill>
                <a:srgbClr val="000000"/>
              </a:solidFill>
              <a:latin typeface="Lato"/>
              <a:ea typeface="Lato"/>
              <a:cs typeface="Lato"/>
              <a:sym typeface="Lato"/>
            </a:endParaRPr>
          </a:p>
          <a:p>
            <a:pPr indent="0" lvl="0" marL="0" rtl="0" algn="l">
              <a:lnSpc>
                <a:spcPct val="150000"/>
              </a:lnSpc>
              <a:spcBef>
                <a:spcPts val="1600"/>
              </a:spcBef>
              <a:spcAft>
                <a:spcPts val="1600"/>
              </a:spcAft>
              <a:buNone/>
            </a:pPr>
            <a:r>
              <a:t/>
            </a:r>
            <a:endParaRPr b="1" sz="1600">
              <a:solidFill>
                <a:srgbClr val="000000"/>
              </a:solidFill>
              <a:latin typeface="Lato"/>
              <a:ea typeface="Lato"/>
              <a:cs typeface="Lato"/>
              <a:sym typeface="Lato"/>
            </a:endParaRPr>
          </a:p>
        </p:txBody>
      </p:sp>
      <p:pic>
        <p:nvPicPr>
          <p:cNvPr id="191" name="Google Shape;191;p26"/>
          <p:cNvPicPr preferRelativeResize="0"/>
          <p:nvPr/>
        </p:nvPicPr>
        <p:blipFill>
          <a:blip r:embed="rId3">
            <a:alphaModFix/>
          </a:blip>
          <a:stretch>
            <a:fillRect/>
          </a:stretch>
        </p:blipFill>
        <p:spPr>
          <a:xfrm>
            <a:off x="951950" y="1550300"/>
            <a:ext cx="623700" cy="623700"/>
          </a:xfrm>
          <a:prstGeom prst="rect">
            <a:avLst/>
          </a:prstGeom>
          <a:noFill/>
          <a:ln>
            <a:noFill/>
          </a:ln>
        </p:spPr>
      </p:pic>
      <p:pic>
        <p:nvPicPr>
          <p:cNvPr id="192" name="Google Shape;192;p26"/>
          <p:cNvPicPr preferRelativeResize="0"/>
          <p:nvPr/>
        </p:nvPicPr>
        <p:blipFill>
          <a:blip r:embed="rId4">
            <a:alphaModFix/>
          </a:blip>
          <a:stretch>
            <a:fillRect/>
          </a:stretch>
        </p:blipFill>
        <p:spPr>
          <a:xfrm>
            <a:off x="951950" y="3251650"/>
            <a:ext cx="623700" cy="623700"/>
          </a:xfrm>
          <a:prstGeom prst="rect">
            <a:avLst/>
          </a:prstGeom>
          <a:noFill/>
          <a:ln>
            <a:noFill/>
          </a:ln>
        </p:spPr>
      </p:pic>
      <p:pic>
        <p:nvPicPr>
          <p:cNvPr id="193" name="Google Shape;193;p26"/>
          <p:cNvPicPr preferRelativeResize="0"/>
          <p:nvPr/>
        </p:nvPicPr>
        <p:blipFill>
          <a:blip r:embed="rId5">
            <a:alphaModFix/>
          </a:blip>
          <a:stretch>
            <a:fillRect/>
          </a:stretch>
        </p:blipFill>
        <p:spPr>
          <a:xfrm>
            <a:off x="951950" y="2411013"/>
            <a:ext cx="623700" cy="62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Lato"/>
                <a:ea typeface="Lato"/>
                <a:cs typeface="Lato"/>
                <a:sym typeface="Lato"/>
              </a:rPr>
              <a:t>Project Schedule</a:t>
            </a:r>
            <a:endParaRPr b="1" sz="3000">
              <a:latin typeface="Lato"/>
              <a:ea typeface="Lato"/>
              <a:cs typeface="Lato"/>
              <a:sym typeface="Lato"/>
            </a:endParaRPr>
          </a:p>
        </p:txBody>
      </p:sp>
      <p:pic>
        <p:nvPicPr>
          <p:cNvPr id="199" name="Google Shape;199;p27"/>
          <p:cNvPicPr preferRelativeResize="0"/>
          <p:nvPr/>
        </p:nvPicPr>
        <p:blipFill>
          <a:blip r:embed="rId3">
            <a:alphaModFix/>
          </a:blip>
          <a:stretch>
            <a:fillRect/>
          </a:stretch>
        </p:blipFill>
        <p:spPr>
          <a:xfrm>
            <a:off x="501963" y="2724138"/>
            <a:ext cx="8140074" cy="1037375"/>
          </a:xfrm>
          <a:prstGeom prst="rect">
            <a:avLst/>
          </a:prstGeom>
          <a:noFill/>
          <a:ln>
            <a:noFill/>
          </a:ln>
        </p:spPr>
      </p:pic>
      <p:cxnSp>
        <p:nvCxnSpPr>
          <p:cNvPr id="200" name="Google Shape;200;p27"/>
          <p:cNvCxnSpPr/>
          <p:nvPr/>
        </p:nvCxnSpPr>
        <p:spPr>
          <a:xfrm>
            <a:off x="1174325" y="3280775"/>
            <a:ext cx="0" cy="803100"/>
          </a:xfrm>
          <a:prstGeom prst="straightConnector1">
            <a:avLst/>
          </a:prstGeom>
          <a:noFill/>
          <a:ln cap="flat" cmpd="sng" w="38100">
            <a:solidFill>
              <a:srgbClr val="000000"/>
            </a:solidFill>
            <a:prstDash val="solid"/>
            <a:round/>
            <a:headEnd len="med" w="med" type="none"/>
            <a:tailEnd len="med" w="med" type="none"/>
          </a:ln>
        </p:spPr>
      </p:cxnSp>
      <p:sp>
        <p:nvSpPr>
          <p:cNvPr id="201" name="Google Shape;201;p27"/>
          <p:cNvSpPr/>
          <p:nvPr/>
        </p:nvSpPr>
        <p:spPr>
          <a:xfrm>
            <a:off x="1068575"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2728800"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7"/>
          <p:cNvCxnSpPr/>
          <p:nvPr/>
        </p:nvCxnSpPr>
        <p:spPr>
          <a:xfrm>
            <a:off x="4184750" y="3280775"/>
            <a:ext cx="0" cy="803100"/>
          </a:xfrm>
          <a:prstGeom prst="straightConnector1">
            <a:avLst/>
          </a:prstGeom>
          <a:noFill/>
          <a:ln cap="flat" cmpd="sng" w="38100">
            <a:solidFill>
              <a:srgbClr val="000000"/>
            </a:solidFill>
            <a:prstDash val="solid"/>
            <a:round/>
            <a:headEnd len="med" w="med" type="none"/>
            <a:tailEnd len="med" w="med" type="none"/>
          </a:ln>
        </p:spPr>
      </p:cxnSp>
      <p:sp>
        <p:nvSpPr>
          <p:cNvPr id="204" name="Google Shape;204;p27"/>
          <p:cNvSpPr/>
          <p:nvPr/>
        </p:nvSpPr>
        <p:spPr>
          <a:xfrm>
            <a:off x="4079000"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7"/>
          <p:cNvCxnSpPr/>
          <p:nvPr/>
        </p:nvCxnSpPr>
        <p:spPr>
          <a:xfrm>
            <a:off x="5458750" y="2471050"/>
            <a:ext cx="0" cy="803100"/>
          </a:xfrm>
          <a:prstGeom prst="straightConnector1">
            <a:avLst/>
          </a:prstGeom>
          <a:noFill/>
          <a:ln cap="flat" cmpd="sng" w="38100">
            <a:solidFill>
              <a:srgbClr val="000000"/>
            </a:solidFill>
            <a:prstDash val="solid"/>
            <a:round/>
            <a:headEnd len="med" w="med" type="none"/>
            <a:tailEnd len="med" w="med" type="none"/>
          </a:ln>
        </p:spPr>
      </p:cxnSp>
      <p:sp>
        <p:nvSpPr>
          <p:cNvPr id="206" name="Google Shape;206;p27"/>
          <p:cNvSpPr/>
          <p:nvPr/>
        </p:nvSpPr>
        <p:spPr>
          <a:xfrm>
            <a:off x="5353000"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7"/>
          <p:cNvCxnSpPr/>
          <p:nvPr/>
        </p:nvCxnSpPr>
        <p:spPr>
          <a:xfrm>
            <a:off x="6732750" y="3280775"/>
            <a:ext cx="0" cy="803100"/>
          </a:xfrm>
          <a:prstGeom prst="straightConnector1">
            <a:avLst/>
          </a:prstGeom>
          <a:noFill/>
          <a:ln cap="flat" cmpd="sng" w="38100">
            <a:solidFill>
              <a:srgbClr val="000000"/>
            </a:solidFill>
            <a:prstDash val="solid"/>
            <a:round/>
            <a:headEnd len="med" w="med" type="none"/>
            <a:tailEnd len="med" w="med" type="none"/>
          </a:ln>
        </p:spPr>
      </p:cxnSp>
      <p:sp>
        <p:nvSpPr>
          <p:cNvPr id="208" name="Google Shape;208;p27"/>
          <p:cNvSpPr/>
          <p:nvPr/>
        </p:nvSpPr>
        <p:spPr>
          <a:xfrm>
            <a:off x="6627000"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7"/>
          <p:cNvCxnSpPr/>
          <p:nvPr/>
        </p:nvCxnSpPr>
        <p:spPr>
          <a:xfrm>
            <a:off x="8036300" y="2471050"/>
            <a:ext cx="0" cy="803100"/>
          </a:xfrm>
          <a:prstGeom prst="straightConnector1">
            <a:avLst/>
          </a:prstGeom>
          <a:noFill/>
          <a:ln cap="flat" cmpd="sng" w="38100">
            <a:solidFill>
              <a:srgbClr val="000000"/>
            </a:solidFill>
            <a:prstDash val="solid"/>
            <a:round/>
            <a:headEnd len="med" w="med" type="none"/>
            <a:tailEnd len="med" w="med" type="none"/>
          </a:ln>
        </p:spPr>
      </p:cxnSp>
      <p:sp>
        <p:nvSpPr>
          <p:cNvPr id="210" name="Google Shape;210;p27"/>
          <p:cNvSpPr/>
          <p:nvPr/>
        </p:nvSpPr>
        <p:spPr>
          <a:xfrm>
            <a:off x="7930550" y="3196225"/>
            <a:ext cx="211500" cy="225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txBox="1"/>
          <p:nvPr/>
        </p:nvSpPr>
        <p:spPr>
          <a:xfrm>
            <a:off x="180875" y="4029950"/>
            <a:ext cx="2205300" cy="98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By end Oct (Recess week):</a:t>
            </a:r>
            <a:endParaRPr b="1" sz="13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Purchase equipment (e.g. sensor), functional testing of sensor</a:t>
            </a:r>
            <a:endParaRPr sz="12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p:txBody>
      </p:sp>
      <p:cxnSp>
        <p:nvCxnSpPr>
          <p:cNvPr id="212" name="Google Shape;212;p27"/>
          <p:cNvCxnSpPr/>
          <p:nvPr/>
        </p:nvCxnSpPr>
        <p:spPr>
          <a:xfrm>
            <a:off x="2838575" y="2471050"/>
            <a:ext cx="0" cy="803100"/>
          </a:xfrm>
          <a:prstGeom prst="straightConnector1">
            <a:avLst/>
          </a:prstGeom>
          <a:noFill/>
          <a:ln cap="flat" cmpd="sng" w="38100">
            <a:solidFill>
              <a:srgbClr val="000000"/>
            </a:solidFill>
            <a:prstDash val="solid"/>
            <a:round/>
            <a:headEnd len="med" w="med" type="none"/>
            <a:tailEnd len="med" w="med" type="none"/>
          </a:ln>
        </p:spPr>
      </p:cxnSp>
      <p:sp>
        <p:nvSpPr>
          <p:cNvPr id="213" name="Google Shape;213;p27"/>
          <p:cNvSpPr txBox="1"/>
          <p:nvPr/>
        </p:nvSpPr>
        <p:spPr>
          <a:xfrm>
            <a:off x="1723900" y="1469275"/>
            <a:ext cx="2132100" cy="98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1st - 15th Nov (Week 8-9):  </a:t>
            </a:r>
            <a:r>
              <a:rPr lang="en" sz="1200">
                <a:latin typeface="Lato"/>
                <a:ea typeface="Lato"/>
                <a:cs typeface="Lato"/>
                <a:sym typeface="Lato"/>
              </a:rPr>
              <a:t>Assemble the prototype using strip board, Start making the app</a:t>
            </a:r>
            <a:endParaRPr sz="1200">
              <a:latin typeface="Lato"/>
              <a:ea typeface="Lato"/>
              <a:cs typeface="Lato"/>
              <a:sym typeface="Lato"/>
            </a:endParaRPr>
          </a:p>
          <a:p>
            <a:pPr indent="0" lvl="0" marL="0" rtl="0" algn="just">
              <a:lnSpc>
                <a:spcPct val="115000"/>
              </a:lnSpc>
              <a:spcBef>
                <a:spcPts val="0"/>
              </a:spcBef>
              <a:spcAft>
                <a:spcPts val="0"/>
              </a:spcAft>
              <a:buNone/>
            </a:pPr>
            <a:r>
              <a:t/>
            </a:r>
            <a:endParaRPr b="1" sz="1200">
              <a:latin typeface="Lato"/>
              <a:ea typeface="Lato"/>
              <a:cs typeface="Lato"/>
              <a:sym typeface="Lato"/>
            </a:endParaRPr>
          </a:p>
        </p:txBody>
      </p:sp>
      <p:sp>
        <p:nvSpPr>
          <p:cNvPr id="214" name="Google Shape;214;p27"/>
          <p:cNvSpPr txBox="1"/>
          <p:nvPr/>
        </p:nvSpPr>
        <p:spPr>
          <a:xfrm>
            <a:off x="3163249" y="4004475"/>
            <a:ext cx="2043000" cy="98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16-22st Nov (Week 10):</a:t>
            </a:r>
            <a:endParaRPr b="1" sz="13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Complete testing of prototype for both hardware and software</a:t>
            </a:r>
            <a:endParaRPr sz="1200">
              <a:latin typeface="Lato"/>
              <a:ea typeface="Lato"/>
              <a:cs typeface="Lato"/>
              <a:sym typeface="Lato"/>
            </a:endParaRPr>
          </a:p>
          <a:p>
            <a:pPr indent="0" lvl="0" marL="0" rtl="0" algn="ctr">
              <a:lnSpc>
                <a:spcPct val="115000"/>
              </a:lnSpc>
              <a:spcBef>
                <a:spcPts val="0"/>
              </a:spcBef>
              <a:spcAft>
                <a:spcPts val="0"/>
              </a:spcAft>
              <a:buNone/>
            </a:pPr>
            <a:r>
              <a:t/>
            </a:r>
            <a:endParaRPr b="1" sz="1200">
              <a:latin typeface="Lato"/>
              <a:ea typeface="Lato"/>
              <a:cs typeface="Lato"/>
              <a:sym typeface="Lato"/>
            </a:endParaRPr>
          </a:p>
        </p:txBody>
      </p:sp>
      <p:sp>
        <p:nvSpPr>
          <p:cNvPr id="215" name="Google Shape;215;p27"/>
          <p:cNvSpPr txBox="1"/>
          <p:nvPr/>
        </p:nvSpPr>
        <p:spPr>
          <a:xfrm>
            <a:off x="4437238" y="1443775"/>
            <a:ext cx="2043000" cy="10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By end Nov (Week 11):</a:t>
            </a:r>
            <a:endParaRPr b="1" sz="13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Construction of the actual prototype and finalisation of the application</a:t>
            </a:r>
            <a:endParaRPr sz="1200">
              <a:latin typeface="Lato"/>
              <a:ea typeface="Lato"/>
              <a:cs typeface="Lato"/>
              <a:sym typeface="Lato"/>
            </a:endParaRPr>
          </a:p>
          <a:p>
            <a:pPr indent="0" lvl="0" marL="0" rtl="0" algn="ctr">
              <a:lnSpc>
                <a:spcPct val="115000"/>
              </a:lnSpc>
              <a:spcBef>
                <a:spcPts val="0"/>
              </a:spcBef>
              <a:spcAft>
                <a:spcPts val="0"/>
              </a:spcAft>
              <a:buNone/>
            </a:pPr>
            <a:r>
              <a:t/>
            </a:r>
            <a:endParaRPr b="1" sz="1200">
              <a:latin typeface="Lato"/>
              <a:ea typeface="Lato"/>
              <a:cs typeface="Lato"/>
              <a:sym typeface="Lato"/>
            </a:endParaRPr>
          </a:p>
        </p:txBody>
      </p:sp>
      <p:sp>
        <p:nvSpPr>
          <p:cNvPr id="216" name="Google Shape;216;p27"/>
          <p:cNvSpPr txBox="1"/>
          <p:nvPr/>
        </p:nvSpPr>
        <p:spPr>
          <a:xfrm>
            <a:off x="5898150" y="4004475"/>
            <a:ext cx="1669200" cy="98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2 Dec (Week 12):</a:t>
            </a:r>
            <a:endParaRPr b="1" sz="13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Project checkoff</a:t>
            </a:r>
            <a:endParaRPr sz="1200">
              <a:latin typeface="Lato"/>
              <a:ea typeface="Lato"/>
              <a:cs typeface="Lato"/>
              <a:sym typeface="Lato"/>
            </a:endParaRPr>
          </a:p>
        </p:txBody>
      </p:sp>
      <p:sp>
        <p:nvSpPr>
          <p:cNvPr id="217" name="Google Shape;217;p27"/>
          <p:cNvSpPr txBox="1"/>
          <p:nvPr/>
        </p:nvSpPr>
        <p:spPr>
          <a:xfrm>
            <a:off x="7014800" y="1857483"/>
            <a:ext cx="20430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Lato"/>
                <a:ea typeface="Lato"/>
                <a:cs typeface="Lato"/>
                <a:sym typeface="Lato"/>
              </a:rPr>
              <a:t>6 Dec (end of Week 12):</a:t>
            </a:r>
            <a:endParaRPr b="1" sz="1300">
              <a:latin typeface="Lato"/>
              <a:ea typeface="Lato"/>
              <a:cs typeface="Lato"/>
              <a:sym typeface="Lato"/>
            </a:endParaRPr>
          </a:p>
          <a:p>
            <a:pPr indent="0" lvl="0" marL="0" rtl="0" algn="ctr">
              <a:lnSpc>
                <a:spcPct val="115000"/>
              </a:lnSpc>
              <a:spcBef>
                <a:spcPts val="0"/>
              </a:spcBef>
              <a:spcAft>
                <a:spcPts val="0"/>
              </a:spcAft>
              <a:buNone/>
            </a:pPr>
            <a:r>
              <a:rPr lang="en" sz="1200">
                <a:latin typeface="Lato"/>
                <a:ea typeface="Lato"/>
                <a:cs typeface="Lato"/>
                <a:sym typeface="Lato"/>
              </a:rPr>
              <a:t>Project showcase</a:t>
            </a:r>
            <a:endParaRPr b="1"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4347836" y="1757275"/>
            <a:ext cx="4607388" cy="2758475"/>
          </a:xfrm>
          <a:prstGeom prst="rect">
            <a:avLst/>
          </a:prstGeom>
          <a:noFill/>
          <a:ln>
            <a:noFill/>
          </a:ln>
        </p:spPr>
      </p:pic>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Seat hogging is a real social issue...</a:t>
            </a:r>
            <a:endParaRPr b="1" sz="3000">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196938" y="1757263"/>
            <a:ext cx="4046675" cy="275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255175" y="1478092"/>
            <a:ext cx="2178075" cy="3415121"/>
          </a:xfrm>
          <a:prstGeom prst="rect">
            <a:avLst/>
          </a:prstGeom>
          <a:noFill/>
          <a:ln>
            <a:noFill/>
          </a:ln>
        </p:spPr>
      </p:pic>
      <p:pic>
        <p:nvPicPr>
          <p:cNvPr id="78" name="Google Shape;78;p15"/>
          <p:cNvPicPr preferRelativeResize="0"/>
          <p:nvPr/>
        </p:nvPicPr>
        <p:blipFill>
          <a:blip r:embed="rId4">
            <a:alphaModFix/>
          </a:blip>
          <a:stretch>
            <a:fillRect/>
          </a:stretch>
        </p:blipFill>
        <p:spPr>
          <a:xfrm>
            <a:off x="2585625" y="1561413"/>
            <a:ext cx="3075450" cy="2140327"/>
          </a:xfrm>
          <a:prstGeom prst="rect">
            <a:avLst/>
          </a:prstGeom>
          <a:noFill/>
          <a:ln>
            <a:noFill/>
          </a:ln>
        </p:spPr>
      </p:pic>
      <p:sp>
        <p:nvSpPr>
          <p:cNvPr id="79" name="Google Shape;79;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Public opinions about seat hogging</a:t>
            </a:r>
            <a:endParaRPr b="1" sz="3000">
              <a:latin typeface="Lato"/>
              <a:ea typeface="Lato"/>
              <a:cs typeface="Lato"/>
              <a:sym typeface="Lato"/>
            </a:endParaRPr>
          </a:p>
        </p:txBody>
      </p:sp>
      <p:pic>
        <p:nvPicPr>
          <p:cNvPr id="80" name="Google Shape;80;p15"/>
          <p:cNvPicPr preferRelativeResize="0"/>
          <p:nvPr/>
        </p:nvPicPr>
        <p:blipFill>
          <a:blip r:embed="rId5">
            <a:alphaModFix/>
          </a:blip>
          <a:stretch>
            <a:fillRect/>
          </a:stretch>
        </p:blipFill>
        <p:spPr>
          <a:xfrm>
            <a:off x="5813450" y="1585563"/>
            <a:ext cx="3075448" cy="2092049"/>
          </a:xfrm>
          <a:prstGeom prst="rect">
            <a:avLst/>
          </a:prstGeom>
          <a:noFill/>
          <a:ln>
            <a:noFill/>
          </a:ln>
        </p:spPr>
      </p:pic>
      <p:sp>
        <p:nvSpPr>
          <p:cNvPr id="81" name="Google Shape;81;p15"/>
          <p:cNvSpPr txBox="1"/>
          <p:nvPr/>
        </p:nvSpPr>
        <p:spPr>
          <a:xfrm>
            <a:off x="3804925" y="4138550"/>
            <a:ext cx="48300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2400">
                <a:latin typeface="Average"/>
                <a:ea typeface="Average"/>
                <a:cs typeface="Average"/>
                <a:sym typeface="Average"/>
              </a:rPr>
              <a:t>… everybody feels the same way ...</a:t>
            </a:r>
            <a:endParaRPr b="1" i="1" sz="2400">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154855" y="3290138"/>
            <a:ext cx="2367448" cy="1672075"/>
          </a:xfrm>
          <a:prstGeom prst="rect">
            <a:avLst/>
          </a:prstGeom>
          <a:noFill/>
          <a:ln>
            <a:noFill/>
          </a:ln>
        </p:spPr>
      </p:pic>
      <p:sp>
        <p:nvSpPr>
          <p:cNvPr id="87" name="Google Shape;87;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Active research in local academia</a:t>
            </a:r>
            <a:endParaRPr b="1" sz="3000">
              <a:latin typeface="Lato"/>
              <a:ea typeface="Lato"/>
              <a:cs typeface="Lato"/>
              <a:sym typeface="Lato"/>
            </a:endParaRPr>
          </a:p>
        </p:txBody>
      </p:sp>
      <p:pic>
        <p:nvPicPr>
          <p:cNvPr id="88" name="Google Shape;88;p16"/>
          <p:cNvPicPr preferRelativeResize="0"/>
          <p:nvPr/>
        </p:nvPicPr>
        <p:blipFill>
          <a:blip r:embed="rId4">
            <a:alphaModFix/>
          </a:blip>
          <a:stretch>
            <a:fillRect/>
          </a:stretch>
        </p:blipFill>
        <p:spPr>
          <a:xfrm>
            <a:off x="6780300" y="1571888"/>
            <a:ext cx="2367450" cy="1487717"/>
          </a:xfrm>
          <a:prstGeom prst="rect">
            <a:avLst/>
          </a:prstGeom>
          <a:noFill/>
          <a:ln>
            <a:noFill/>
          </a:ln>
        </p:spPr>
      </p:pic>
      <p:pic>
        <p:nvPicPr>
          <p:cNvPr id="89" name="Google Shape;89;p16"/>
          <p:cNvPicPr preferRelativeResize="0"/>
          <p:nvPr/>
        </p:nvPicPr>
        <p:blipFill>
          <a:blip r:embed="rId5">
            <a:alphaModFix/>
          </a:blip>
          <a:stretch>
            <a:fillRect/>
          </a:stretch>
        </p:blipFill>
        <p:spPr>
          <a:xfrm>
            <a:off x="2522300" y="3307538"/>
            <a:ext cx="2162751" cy="1637251"/>
          </a:xfrm>
          <a:prstGeom prst="rect">
            <a:avLst/>
          </a:prstGeom>
          <a:noFill/>
          <a:ln>
            <a:noFill/>
          </a:ln>
        </p:spPr>
      </p:pic>
      <p:sp>
        <p:nvSpPr>
          <p:cNvPr id="90" name="Google Shape;90;p16"/>
          <p:cNvSpPr txBox="1"/>
          <p:nvPr/>
        </p:nvSpPr>
        <p:spPr>
          <a:xfrm>
            <a:off x="74800" y="1497200"/>
            <a:ext cx="4122300" cy="163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Research evaluating the effectiveness of different sensors in detecting seat occupancy.</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Sensors such as :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Capacitance sensor</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Infrared sensor</a:t>
            </a:r>
            <a:endParaRPr sz="1600">
              <a:latin typeface="Lato"/>
              <a:ea typeface="Lato"/>
              <a:cs typeface="Lato"/>
              <a:sym typeface="Lato"/>
            </a:endParaRPr>
          </a:p>
        </p:txBody>
      </p:sp>
      <p:pic>
        <p:nvPicPr>
          <p:cNvPr id="91" name="Google Shape;91;p16"/>
          <p:cNvPicPr preferRelativeResize="0"/>
          <p:nvPr/>
        </p:nvPicPr>
        <p:blipFill>
          <a:blip r:embed="rId6">
            <a:alphaModFix/>
          </a:blip>
          <a:stretch>
            <a:fillRect/>
          </a:stretch>
        </p:blipFill>
        <p:spPr>
          <a:xfrm>
            <a:off x="5248117" y="3377988"/>
            <a:ext cx="3499621" cy="1232625"/>
          </a:xfrm>
          <a:prstGeom prst="rect">
            <a:avLst/>
          </a:prstGeom>
          <a:noFill/>
          <a:ln>
            <a:noFill/>
          </a:ln>
        </p:spPr>
      </p:pic>
      <p:sp>
        <p:nvSpPr>
          <p:cNvPr id="92" name="Google Shape;92;p16"/>
          <p:cNvSpPr txBox="1"/>
          <p:nvPr/>
        </p:nvSpPr>
        <p:spPr>
          <a:xfrm>
            <a:off x="4805400" y="1497200"/>
            <a:ext cx="2051100" cy="123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Seat map showing the seat occupancy status</a:t>
            </a:r>
            <a:endParaRPr sz="1600">
              <a:solidFill>
                <a:schemeClr val="dk1"/>
              </a:solidFill>
              <a:latin typeface="Lato"/>
              <a:ea typeface="Lato"/>
              <a:cs typeface="Lato"/>
              <a:sym typeface="Lato"/>
            </a:endParaRPr>
          </a:p>
        </p:txBody>
      </p:sp>
      <p:cxnSp>
        <p:nvCxnSpPr>
          <p:cNvPr id="93" name="Google Shape;93;p16"/>
          <p:cNvCxnSpPr/>
          <p:nvPr/>
        </p:nvCxnSpPr>
        <p:spPr>
          <a:xfrm>
            <a:off x="4805400" y="1226100"/>
            <a:ext cx="0" cy="3917400"/>
          </a:xfrm>
          <a:prstGeom prst="straightConnector1">
            <a:avLst/>
          </a:prstGeom>
          <a:noFill/>
          <a:ln cap="flat" cmpd="sng" w="28575">
            <a:solidFill>
              <a:srgbClr val="000000"/>
            </a:solidFill>
            <a:prstDash val="dash"/>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428800" y="1533286"/>
            <a:ext cx="4143199" cy="3299942"/>
          </a:xfrm>
          <a:prstGeom prst="rect">
            <a:avLst/>
          </a:prstGeom>
          <a:noFill/>
          <a:ln>
            <a:noFill/>
          </a:ln>
        </p:spPr>
      </p:pic>
      <p:sp>
        <p:nvSpPr>
          <p:cNvPr id="99" name="Google Shape;99;p17"/>
          <p:cNvSpPr txBox="1"/>
          <p:nvPr/>
        </p:nvSpPr>
        <p:spPr>
          <a:xfrm>
            <a:off x="4979100" y="1533275"/>
            <a:ext cx="3759600" cy="14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Lato"/>
                <a:ea typeface="Lato"/>
                <a:cs typeface="Lato"/>
                <a:sym typeface="Lato"/>
              </a:rPr>
              <a:t>How it works:</a:t>
            </a:r>
            <a:endParaRPr b="1" sz="2000">
              <a:latin typeface="Lato"/>
              <a:ea typeface="Lato"/>
              <a:cs typeface="Lato"/>
              <a:sym typeface="Lato"/>
            </a:endParaRPr>
          </a:p>
          <a:p>
            <a:pPr indent="-330200" lvl="0" marL="457200" rtl="0" algn="l">
              <a:lnSpc>
                <a:spcPct val="150000"/>
              </a:lnSpc>
              <a:spcBef>
                <a:spcPts val="0"/>
              </a:spcBef>
              <a:spcAft>
                <a:spcPts val="0"/>
              </a:spcAft>
              <a:buSzPts val="1600"/>
              <a:buFont typeface="Lato"/>
              <a:buAutoNum type="arabicPeriod"/>
            </a:pPr>
            <a:r>
              <a:rPr lang="en" sz="1600">
                <a:latin typeface="Lato"/>
                <a:ea typeface="Lato"/>
                <a:cs typeface="Lato"/>
                <a:sym typeface="Lato"/>
              </a:rPr>
              <a:t>Scan the QR code</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AutoNum type="arabicPeriod"/>
            </a:pPr>
            <a:r>
              <a:rPr lang="en" sz="1600">
                <a:latin typeface="Lato"/>
                <a:ea typeface="Lato"/>
                <a:cs typeface="Lato"/>
                <a:sym typeface="Lato"/>
              </a:rPr>
              <a:t>If previous user does not return in 20 minutes, the seat is yours!</a:t>
            </a:r>
            <a:endParaRPr sz="1600">
              <a:latin typeface="Lato"/>
              <a:ea typeface="Lato"/>
              <a:cs typeface="Lato"/>
              <a:sym typeface="Lato"/>
            </a:endParaRPr>
          </a:p>
        </p:txBody>
      </p:sp>
      <p:sp>
        <p:nvSpPr>
          <p:cNvPr id="100" name="Google Shape;100;p17"/>
          <p:cNvSpPr txBox="1"/>
          <p:nvPr/>
        </p:nvSpPr>
        <p:spPr>
          <a:xfrm>
            <a:off x="4979100" y="3105375"/>
            <a:ext cx="3759600" cy="152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latin typeface="Lato"/>
                <a:ea typeface="Lato"/>
                <a:cs typeface="Lato"/>
                <a:sym typeface="Lato"/>
              </a:rPr>
              <a:t>Limitations:</a:t>
            </a:r>
            <a:endParaRPr b="1" sz="20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Students have to wait for 20 minutes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If not enforced, students might not follow</a:t>
            </a:r>
            <a:endParaRPr sz="1600">
              <a:latin typeface="Lato"/>
              <a:ea typeface="Lato"/>
              <a:cs typeface="Lato"/>
              <a:sym typeface="Lato"/>
            </a:endParaRPr>
          </a:p>
        </p:txBody>
      </p:sp>
      <p:sp>
        <p:nvSpPr>
          <p:cNvPr id="101" name="Google Shape;101;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QR Code App in China</a:t>
            </a:r>
            <a:endParaRPr b="1" sz="3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743550" y="1841300"/>
            <a:ext cx="76569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00">
                <a:solidFill>
                  <a:srgbClr val="000000"/>
                </a:solidFill>
                <a:latin typeface="Lato"/>
                <a:ea typeface="Lato"/>
                <a:cs typeface="Lato"/>
                <a:sym typeface="Lato"/>
              </a:rPr>
              <a:t>Maybe the problem isn’t seat hogging …</a:t>
            </a:r>
            <a:endParaRPr i="1" sz="1600">
              <a:solidFill>
                <a:srgbClr val="000000"/>
              </a:solidFill>
              <a:latin typeface="Lato"/>
              <a:ea typeface="Lato"/>
              <a:cs typeface="Lato"/>
              <a:sym typeface="Lato"/>
            </a:endParaRPr>
          </a:p>
          <a:p>
            <a:pPr indent="0" lvl="0" marL="0" rtl="0" algn="ctr">
              <a:spcBef>
                <a:spcPts val="1600"/>
              </a:spcBef>
              <a:spcAft>
                <a:spcPts val="1600"/>
              </a:spcAft>
              <a:buNone/>
            </a:pPr>
            <a:r>
              <a:t/>
            </a:r>
            <a:endParaRPr sz="1800"/>
          </a:p>
        </p:txBody>
      </p:sp>
      <p:sp>
        <p:nvSpPr>
          <p:cNvPr id="107" name="Google Shape;107;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Reframing the problem</a:t>
            </a:r>
            <a:endParaRPr b="1" sz="3000">
              <a:latin typeface="Lato"/>
              <a:ea typeface="Lato"/>
              <a:cs typeface="Lato"/>
              <a:sym typeface="Lato"/>
            </a:endParaRPr>
          </a:p>
        </p:txBody>
      </p:sp>
      <p:sp>
        <p:nvSpPr>
          <p:cNvPr id="108" name="Google Shape;108;p18"/>
          <p:cNvSpPr txBox="1"/>
          <p:nvPr>
            <p:ph idx="1" type="body"/>
          </p:nvPr>
        </p:nvSpPr>
        <p:spPr>
          <a:xfrm>
            <a:off x="743550" y="2349125"/>
            <a:ext cx="7656900" cy="49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600">
                <a:solidFill>
                  <a:srgbClr val="000000"/>
                </a:solidFill>
                <a:latin typeface="Lato"/>
                <a:ea typeface="Lato"/>
                <a:cs typeface="Lato"/>
                <a:sym typeface="Lato"/>
              </a:rPr>
              <a:t>How about we focus on</a:t>
            </a:r>
            <a:r>
              <a:rPr b="1" lang="en" sz="2000">
                <a:solidFill>
                  <a:srgbClr val="000000"/>
                </a:solidFill>
                <a:latin typeface="Lato"/>
                <a:ea typeface="Lato"/>
                <a:cs typeface="Lato"/>
                <a:sym typeface="Lato"/>
              </a:rPr>
              <a:t> SEAT MANAGEMENT </a:t>
            </a:r>
            <a:r>
              <a:rPr i="1" lang="en" sz="1600">
                <a:solidFill>
                  <a:srgbClr val="000000"/>
                </a:solidFill>
                <a:latin typeface="Lato"/>
                <a:ea typeface="Lato"/>
                <a:cs typeface="Lato"/>
                <a:sym typeface="Lato"/>
              </a:rPr>
              <a:t>instead?</a:t>
            </a:r>
            <a:endParaRPr i="1" sz="1800"/>
          </a:p>
        </p:txBody>
      </p:sp>
      <p:sp>
        <p:nvSpPr>
          <p:cNvPr id="109" name="Google Shape;109;p18"/>
          <p:cNvSpPr txBox="1"/>
          <p:nvPr>
            <p:ph idx="1" type="body"/>
          </p:nvPr>
        </p:nvSpPr>
        <p:spPr>
          <a:xfrm>
            <a:off x="743550" y="3132200"/>
            <a:ext cx="7656900" cy="124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CC0000"/>
                </a:solidFill>
                <a:latin typeface="Lato"/>
                <a:ea typeface="Lato"/>
                <a:cs typeface="Lato"/>
                <a:sym typeface="Lato"/>
              </a:rPr>
              <a:t>How might we help librarians manage the problem of seat hogging better?</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idx="1" type="body"/>
          </p:nvPr>
        </p:nvSpPr>
        <p:spPr>
          <a:xfrm>
            <a:off x="4572000" y="1708550"/>
            <a:ext cx="4378800" cy="31326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Collect</a:t>
            </a:r>
            <a:r>
              <a:rPr b="1" lang="en" sz="1600">
                <a:solidFill>
                  <a:srgbClr val="000000"/>
                </a:solidFill>
                <a:latin typeface="Lato"/>
                <a:ea typeface="Lato"/>
                <a:cs typeface="Lato"/>
                <a:sym typeface="Lato"/>
              </a:rPr>
              <a:t> seat occupancy data </a:t>
            </a:r>
            <a:r>
              <a:rPr lang="en" sz="1600">
                <a:solidFill>
                  <a:srgbClr val="000000"/>
                </a:solidFill>
                <a:latin typeface="Lato"/>
                <a:ea typeface="Lato"/>
                <a:cs typeface="Lato"/>
                <a:sym typeface="Lato"/>
              </a:rPr>
              <a:t>with sensors</a:t>
            </a:r>
            <a:endParaRPr sz="1600">
              <a:solidFill>
                <a:srgbClr val="000000"/>
              </a:solidFill>
              <a:latin typeface="Lato"/>
              <a:ea typeface="Lato"/>
              <a:cs typeface="Lato"/>
              <a:sym typeface="Lato"/>
            </a:endParaRPr>
          </a:p>
          <a:p>
            <a:pPr indent="-330200" lvl="0" marL="457200" rtl="0" algn="l">
              <a:lnSpc>
                <a:spcPct val="200000"/>
              </a:lnSpc>
              <a:spcBef>
                <a:spcPts val="0"/>
              </a:spcBef>
              <a:spcAft>
                <a:spcPts val="0"/>
              </a:spcAft>
              <a:buClr>
                <a:srgbClr val="000000"/>
              </a:buClr>
              <a:buSzPts val="1600"/>
              <a:buFont typeface="Lato"/>
              <a:buChar char="❏"/>
            </a:pPr>
            <a:r>
              <a:rPr b="1" lang="en" sz="1600">
                <a:solidFill>
                  <a:srgbClr val="000000"/>
                </a:solidFill>
                <a:latin typeface="Lato"/>
                <a:ea typeface="Lato"/>
                <a:cs typeface="Lato"/>
                <a:sym typeface="Lato"/>
              </a:rPr>
              <a:t>Real-time</a:t>
            </a:r>
            <a:endParaRPr b="1" sz="1600">
              <a:solidFill>
                <a:srgbClr val="000000"/>
              </a:solidFill>
              <a:latin typeface="Lato"/>
              <a:ea typeface="Lato"/>
              <a:cs typeface="Lato"/>
              <a:sym typeface="Lato"/>
            </a:endParaRPr>
          </a:p>
          <a:p>
            <a:pPr indent="-330200" lvl="0" marL="457200" rtl="0" algn="l">
              <a:lnSpc>
                <a:spcPct val="200000"/>
              </a:lnSpc>
              <a:spcBef>
                <a:spcPts val="0"/>
              </a:spcBef>
              <a:spcAft>
                <a:spcPts val="0"/>
              </a:spcAft>
              <a:buClr>
                <a:srgbClr val="000000"/>
              </a:buClr>
              <a:buSzPts val="1600"/>
              <a:buFont typeface="Lato"/>
              <a:buChar char="❏"/>
            </a:pPr>
            <a:r>
              <a:rPr b="1" lang="en" sz="1600">
                <a:solidFill>
                  <a:srgbClr val="000000"/>
                </a:solidFill>
                <a:latin typeface="Lato"/>
                <a:ea typeface="Lato"/>
                <a:cs typeface="Lato"/>
                <a:sym typeface="Lato"/>
              </a:rPr>
              <a:t>Intuitive </a:t>
            </a:r>
            <a:r>
              <a:rPr lang="en" sz="1600">
                <a:solidFill>
                  <a:srgbClr val="000000"/>
                </a:solidFill>
                <a:latin typeface="Lato"/>
                <a:ea typeface="Lato"/>
                <a:cs typeface="Lato"/>
                <a:sym typeface="Lato"/>
              </a:rPr>
              <a:t>display</a:t>
            </a:r>
            <a:endParaRPr sz="1600">
              <a:solidFill>
                <a:srgbClr val="000000"/>
              </a:solidFill>
              <a:latin typeface="Lato"/>
              <a:ea typeface="Lato"/>
              <a:cs typeface="Lato"/>
              <a:sym typeface="Lato"/>
            </a:endParaRPr>
          </a:p>
          <a:p>
            <a:pPr indent="-330200" lvl="0" marL="457200" rtl="0" algn="l">
              <a:lnSpc>
                <a:spcPct val="115000"/>
              </a:lnSpc>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Enable</a:t>
            </a:r>
            <a:r>
              <a:rPr b="1" lang="en" sz="1600">
                <a:solidFill>
                  <a:srgbClr val="000000"/>
                </a:solidFill>
                <a:latin typeface="Lato"/>
                <a:ea typeface="Lato"/>
                <a:cs typeface="Lato"/>
                <a:sym typeface="Lato"/>
              </a:rPr>
              <a:t> </a:t>
            </a:r>
            <a:r>
              <a:rPr lang="en" sz="1600" u="sng">
                <a:solidFill>
                  <a:srgbClr val="000000"/>
                </a:solidFill>
                <a:latin typeface="Lato"/>
                <a:ea typeface="Lato"/>
                <a:cs typeface="Lato"/>
                <a:sym typeface="Lato"/>
              </a:rPr>
              <a:t>transport operators</a:t>
            </a:r>
            <a:r>
              <a:rPr b="1" lang="en" sz="1600">
                <a:solidFill>
                  <a:srgbClr val="000000"/>
                </a:solidFill>
                <a:latin typeface="Lato"/>
                <a:ea typeface="Lato"/>
                <a:cs typeface="Lato"/>
                <a:sym typeface="Lato"/>
              </a:rPr>
              <a:t> </a:t>
            </a:r>
            <a:r>
              <a:rPr lang="en" sz="1600">
                <a:solidFill>
                  <a:srgbClr val="000000"/>
                </a:solidFill>
                <a:latin typeface="Lato"/>
                <a:ea typeface="Lato"/>
                <a:cs typeface="Lato"/>
                <a:sym typeface="Lato"/>
              </a:rPr>
              <a:t>to</a:t>
            </a:r>
            <a:r>
              <a:rPr b="1" lang="en" sz="1600">
                <a:solidFill>
                  <a:srgbClr val="000000"/>
                </a:solidFill>
                <a:latin typeface="Lato"/>
                <a:ea typeface="Lato"/>
                <a:cs typeface="Lato"/>
                <a:sym typeface="Lato"/>
              </a:rPr>
              <a:t> manage crowd flow </a:t>
            </a:r>
            <a:r>
              <a:rPr lang="en" sz="1600">
                <a:solidFill>
                  <a:srgbClr val="000000"/>
                </a:solidFill>
                <a:latin typeface="Lato"/>
                <a:ea typeface="Lato"/>
                <a:cs typeface="Lato"/>
                <a:sym typeface="Lato"/>
              </a:rPr>
              <a:t>better</a:t>
            </a:r>
            <a:endParaRPr sz="1600">
              <a:solidFill>
                <a:srgbClr val="000000"/>
              </a:solidFill>
              <a:latin typeface="Lato"/>
              <a:ea typeface="Lato"/>
              <a:cs typeface="Lato"/>
              <a:sym typeface="Lato"/>
            </a:endParaRPr>
          </a:p>
        </p:txBody>
      </p:sp>
      <p:sp>
        <p:nvSpPr>
          <p:cNvPr id="115" name="Google Shape;115;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Seat management in transport sector</a:t>
            </a:r>
            <a:endParaRPr b="1" sz="3000">
              <a:latin typeface="Lato"/>
              <a:ea typeface="Lato"/>
              <a:cs typeface="Lato"/>
              <a:sym typeface="Lato"/>
            </a:endParaRPr>
          </a:p>
        </p:txBody>
      </p:sp>
      <p:pic>
        <p:nvPicPr>
          <p:cNvPr id="116" name="Google Shape;116;p19"/>
          <p:cNvPicPr preferRelativeResize="0"/>
          <p:nvPr/>
        </p:nvPicPr>
        <p:blipFill>
          <a:blip r:embed="rId3">
            <a:alphaModFix/>
          </a:blip>
          <a:stretch>
            <a:fillRect/>
          </a:stretch>
        </p:blipFill>
        <p:spPr>
          <a:xfrm>
            <a:off x="233650" y="1375613"/>
            <a:ext cx="4330900" cy="354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a:t>
            </a:r>
            <a:r>
              <a:rPr b="1" lang="en" sz="3000">
                <a:latin typeface="Lato"/>
                <a:ea typeface="Lato"/>
                <a:cs typeface="Lato"/>
                <a:sym typeface="Lato"/>
              </a:rPr>
              <a:t>eat management in public libraries?</a:t>
            </a:r>
            <a:endParaRPr b="1" sz="3000">
              <a:latin typeface="Lato"/>
              <a:ea typeface="Lato"/>
              <a:cs typeface="Lato"/>
              <a:sym typeface="Lato"/>
            </a:endParaRPr>
          </a:p>
        </p:txBody>
      </p:sp>
      <p:sp>
        <p:nvSpPr>
          <p:cNvPr id="122" name="Google Shape;122;p20"/>
          <p:cNvSpPr txBox="1"/>
          <p:nvPr>
            <p:ph idx="1" type="body"/>
          </p:nvPr>
        </p:nvSpPr>
        <p:spPr>
          <a:xfrm>
            <a:off x="4572000" y="1712650"/>
            <a:ext cx="4502100" cy="31467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Collect</a:t>
            </a:r>
            <a:r>
              <a:rPr b="1" lang="en" sz="1600">
                <a:solidFill>
                  <a:srgbClr val="000000"/>
                </a:solidFill>
                <a:latin typeface="Lato"/>
                <a:ea typeface="Lato"/>
                <a:cs typeface="Lato"/>
                <a:sym typeface="Lato"/>
              </a:rPr>
              <a:t> seat occupancy data </a:t>
            </a:r>
            <a:r>
              <a:rPr lang="en" sz="1600">
                <a:solidFill>
                  <a:srgbClr val="000000"/>
                </a:solidFill>
                <a:latin typeface="Lato"/>
                <a:ea typeface="Lato"/>
                <a:cs typeface="Lato"/>
                <a:sym typeface="Lato"/>
              </a:rPr>
              <a:t>with sensors </a:t>
            </a:r>
            <a:endParaRPr sz="1600">
              <a:solidFill>
                <a:srgbClr val="000000"/>
              </a:solidFill>
              <a:latin typeface="Lato"/>
              <a:ea typeface="Lato"/>
              <a:cs typeface="Lato"/>
              <a:sym typeface="Lato"/>
            </a:endParaRPr>
          </a:p>
          <a:p>
            <a:pPr indent="-330200" lvl="0" marL="457200" rtl="0" algn="l">
              <a:lnSpc>
                <a:spcPct val="200000"/>
              </a:lnSpc>
              <a:spcBef>
                <a:spcPts val="0"/>
              </a:spcBef>
              <a:spcAft>
                <a:spcPts val="0"/>
              </a:spcAft>
              <a:buClr>
                <a:srgbClr val="000000"/>
              </a:buClr>
              <a:buSzPts val="1600"/>
              <a:buFont typeface="Lato"/>
              <a:buChar char="❏"/>
            </a:pPr>
            <a:r>
              <a:rPr b="1" lang="en" sz="1600">
                <a:solidFill>
                  <a:srgbClr val="000000"/>
                </a:solidFill>
                <a:latin typeface="Lato"/>
                <a:ea typeface="Lato"/>
                <a:cs typeface="Lato"/>
                <a:sym typeface="Lato"/>
              </a:rPr>
              <a:t>Real-time</a:t>
            </a:r>
            <a:endParaRPr b="1" sz="1600">
              <a:solidFill>
                <a:srgbClr val="000000"/>
              </a:solidFill>
              <a:latin typeface="Lato"/>
              <a:ea typeface="Lato"/>
              <a:cs typeface="Lato"/>
              <a:sym typeface="Lato"/>
            </a:endParaRPr>
          </a:p>
          <a:p>
            <a:pPr indent="-330200" lvl="0" marL="457200" rtl="0" algn="l">
              <a:lnSpc>
                <a:spcPct val="200000"/>
              </a:lnSpc>
              <a:spcBef>
                <a:spcPts val="0"/>
              </a:spcBef>
              <a:spcAft>
                <a:spcPts val="0"/>
              </a:spcAft>
              <a:buClr>
                <a:srgbClr val="000000"/>
              </a:buClr>
              <a:buSzPts val="1600"/>
              <a:buFont typeface="Lato"/>
              <a:buChar char="❏"/>
            </a:pPr>
            <a:r>
              <a:rPr b="1" lang="en" sz="1600">
                <a:solidFill>
                  <a:srgbClr val="000000"/>
                </a:solidFill>
                <a:latin typeface="Lato"/>
                <a:ea typeface="Lato"/>
                <a:cs typeface="Lato"/>
                <a:sym typeface="Lato"/>
              </a:rPr>
              <a:t>Intuitive </a:t>
            </a:r>
            <a:r>
              <a:rPr lang="en" sz="1600">
                <a:solidFill>
                  <a:srgbClr val="000000"/>
                </a:solidFill>
                <a:latin typeface="Lato"/>
                <a:ea typeface="Lato"/>
                <a:cs typeface="Lato"/>
                <a:sym typeface="Lato"/>
              </a:rPr>
              <a:t>display</a:t>
            </a:r>
            <a:endParaRPr sz="1600">
              <a:solidFill>
                <a:srgbClr val="000000"/>
              </a:solidFill>
              <a:latin typeface="Lato"/>
              <a:ea typeface="Lato"/>
              <a:cs typeface="Lato"/>
              <a:sym typeface="Lato"/>
            </a:endParaRPr>
          </a:p>
          <a:p>
            <a:pPr indent="-330200" lvl="0" marL="457200" rtl="0" algn="l">
              <a:lnSpc>
                <a:spcPct val="115000"/>
              </a:lnSpc>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Enable </a:t>
            </a:r>
            <a:r>
              <a:rPr lang="en" sz="1600" u="sng">
                <a:solidFill>
                  <a:srgbClr val="000000"/>
                </a:solidFill>
                <a:latin typeface="Lato"/>
                <a:ea typeface="Lato"/>
                <a:cs typeface="Lato"/>
                <a:sym typeface="Lato"/>
              </a:rPr>
              <a:t>librarians</a:t>
            </a:r>
            <a:r>
              <a:rPr b="1" lang="en" sz="1600">
                <a:solidFill>
                  <a:srgbClr val="000000"/>
                </a:solidFill>
                <a:latin typeface="Lato"/>
                <a:ea typeface="Lato"/>
                <a:cs typeface="Lato"/>
                <a:sym typeface="Lato"/>
              </a:rPr>
              <a:t> </a:t>
            </a:r>
            <a:r>
              <a:rPr lang="en" sz="1600">
                <a:solidFill>
                  <a:srgbClr val="000000"/>
                </a:solidFill>
                <a:latin typeface="Lato"/>
                <a:ea typeface="Lato"/>
                <a:cs typeface="Lato"/>
                <a:sym typeface="Lato"/>
              </a:rPr>
              <a:t>to</a:t>
            </a:r>
            <a:r>
              <a:rPr b="1" lang="en" sz="1600">
                <a:solidFill>
                  <a:srgbClr val="000000"/>
                </a:solidFill>
                <a:latin typeface="Lato"/>
                <a:ea typeface="Lato"/>
                <a:cs typeface="Lato"/>
                <a:sym typeface="Lato"/>
              </a:rPr>
              <a:t> manage seat hogging </a:t>
            </a:r>
            <a:r>
              <a:rPr lang="en" sz="1600">
                <a:solidFill>
                  <a:srgbClr val="000000"/>
                </a:solidFill>
                <a:latin typeface="Lato"/>
                <a:ea typeface="Lato"/>
                <a:cs typeface="Lato"/>
                <a:sym typeface="Lato"/>
              </a:rPr>
              <a:t>better</a:t>
            </a:r>
            <a:endParaRPr sz="1600">
              <a:solidFill>
                <a:srgbClr val="000000"/>
              </a:solidFill>
              <a:latin typeface="Lato"/>
              <a:ea typeface="Lato"/>
              <a:cs typeface="Lato"/>
              <a:sym typeface="Lato"/>
            </a:endParaRPr>
          </a:p>
        </p:txBody>
      </p:sp>
      <p:pic>
        <p:nvPicPr>
          <p:cNvPr id="123" name="Google Shape;123;p20"/>
          <p:cNvPicPr preferRelativeResize="0"/>
          <p:nvPr/>
        </p:nvPicPr>
        <p:blipFill rotWithShape="1">
          <a:blip r:embed="rId3">
            <a:alphaModFix/>
          </a:blip>
          <a:srcRect b="0" l="0" r="0" t="0"/>
          <a:stretch/>
        </p:blipFill>
        <p:spPr>
          <a:xfrm>
            <a:off x="241100" y="1561687"/>
            <a:ext cx="4330899" cy="323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765550" y="4435825"/>
            <a:ext cx="1224600" cy="507900"/>
          </a:xfrm>
          <a:prstGeom prst="rect">
            <a:avLst/>
          </a:prstGeom>
          <a:solidFill>
            <a:srgbClr val="EFEFE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3989700" y="4435825"/>
            <a:ext cx="1034100" cy="507900"/>
          </a:xfrm>
          <a:prstGeom prst="rect">
            <a:avLst/>
          </a:prstGeom>
          <a:solidFill>
            <a:srgbClr val="EFEFE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7312650" y="4435825"/>
            <a:ext cx="1034100" cy="507900"/>
          </a:xfrm>
          <a:prstGeom prst="rect">
            <a:avLst/>
          </a:prstGeom>
          <a:solidFill>
            <a:srgbClr val="EFEFE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type="title"/>
          </p:nvPr>
        </p:nvSpPr>
        <p:spPr>
          <a:xfrm>
            <a:off x="311700" y="51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Stakeholders</a:t>
            </a:r>
            <a:endParaRPr b="1" sz="3000">
              <a:latin typeface="Lato"/>
              <a:ea typeface="Lato"/>
              <a:cs typeface="Lato"/>
              <a:sym typeface="Lato"/>
            </a:endParaRPr>
          </a:p>
        </p:txBody>
      </p:sp>
      <p:pic>
        <p:nvPicPr>
          <p:cNvPr id="132" name="Google Shape;132;p21"/>
          <p:cNvPicPr preferRelativeResize="0"/>
          <p:nvPr/>
        </p:nvPicPr>
        <p:blipFill>
          <a:blip r:embed="rId3">
            <a:alphaModFix/>
          </a:blip>
          <a:stretch>
            <a:fillRect/>
          </a:stretch>
        </p:blipFill>
        <p:spPr>
          <a:xfrm>
            <a:off x="3694254" y="2868450"/>
            <a:ext cx="1273476" cy="1567374"/>
          </a:xfrm>
          <a:prstGeom prst="rect">
            <a:avLst/>
          </a:prstGeom>
          <a:noFill/>
          <a:ln>
            <a:noFill/>
          </a:ln>
        </p:spPr>
      </p:pic>
      <p:pic>
        <p:nvPicPr>
          <p:cNvPr id="133" name="Google Shape;133;p21"/>
          <p:cNvPicPr preferRelativeResize="0"/>
          <p:nvPr/>
        </p:nvPicPr>
        <p:blipFill>
          <a:blip r:embed="rId4">
            <a:alphaModFix/>
          </a:blip>
          <a:stretch>
            <a:fillRect/>
          </a:stretch>
        </p:blipFill>
        <p:spPr>
          <a:xfrm>
            <a:off x="6823240" y="2868450"/>
            <a:ext cx="1496135" cy="1567375"/>
          </a:xfrm>
          <a:prstGeom prst="rect">
            <a:avLst/>
          </a:prstGeom>
          <a:noFill/>
          <a:ln>
            <a:noFill/>
          </a:ln>
        </p:spPr>
      </p:pic>
      <p:pic>
        <p:nvPicPr>
          <p:cNvPr id="134" name="Google Shape;134;p21"/>
          <p:cNvPicPr preferRelativeResize="0"/>
          <p:nvPr/>
        </p:nvPicPr>
        <p:blipFill>
          <a:blip r:embed="rId5">
            <a:alphaModFix/>
          </a:blip>
          <a:stretch>
            <a:fillRect/>
          </a:stretch>
        </p:blipFill>
        <p:spPr>
          <a:xfrm>
            <a:off x="764525" y="2868450"/>
            <a:ext cx="1224668" cy="1567374"/>
          </a:xfrm>
          <a:prstGeom prst="rect">
            <a:avLst/>
          </a:prstGeom>
          <a:noFill/>
          <a:ln>
            <a:noFill/>
          </a:ln>
        </p:spPr>
      </p:pic>
      <p:sp>
        <p:nvSpPr>
          <p:cNvPr id="135" name="Google Shape;135;p21"/>
          <p:cNvSpPr txBox="1"/>
          <p:nvPr/>
        </p:nvSpPr>
        <p:spPr>
          <a:xfrm>
            <a:off x="738200" y="4435825"/>
            <a:ext cx="12735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Finding seats</a:t>
            </a:r>
            <a:endParaRPr b="1" sz="1200">
              <a:latin typeface="Roboto"/>
              <a:ea typeface="Roboto"/>
              <a:cs typeface="Roboto"/>
              <a:sym typeface="Roboto"/>
            </a:endParaRPr>
          </a:p>
        </p:txBody>
      </p:sp>
      <p:sp>
        <p:nvSpPr>
          <p:cNvPr id="136" name="Google Shape;136;p21"/>
          <p:cNvSpPr txBox="1"/>
          <p:nvPr/>
        </p:nvSpPr>
        <p:spPr>
          <a:xfrm>
            <a:off x="3974425" y="4423875"/>
            <a:ext cx="1034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Librarian</a:t>
            </a:r>
            <a:endParaRPr b="1">
              <a:latin typeface="Roboto"/>
              <a:ea typeface="Roboto"/>
              <a:cs typeface="Roboto"/>
              <a:sym typeface="Roboto"/>
            </a:endParaRPr>
          </a:p>
        </p:txBody>
      </p:sp>
      <p:sp>
        <p:nvSpPr>
          <p:cNvPr id="137" name="Google Shape;137;p21"/>
          <p:cNvSpPr txBox="1"/>
          <p:nvPr/>
        </p:nvSpPr>
        <p:spPr>
          <a:xfrm>
            <a:off x="7290575" y="4423825"/>
            <a:ext cx="10965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Occupants</a:t>
            </a:r>
            <a:endParaRPr b="1" sz="1200">
              <a:latin typeface="Roboto"/>
              <a:ea typeface="Roboto"/>
              <a:cs typeface="Roboto"/>
              <a:sym typeface="Roboto"/>
            </a:endParaRPr>
          </a:p>
        </p:txBody>
      </p:sp>
      <p:sp>
        <p:nvSpPr>
          <p:cNvPr id="138" name="Google Shape;138;p21"/>
          <p:cNvSpPr/>
          <p:nvPr/>
        </p:nvSpPr>
        <p:spPr>
          <a:xfrm>
            <a:off x="1654225" y="2126250"/>
            <a:ext cx="987600" cy="572700"/>
          </a:xfrm>
          <a:prstGeom prst="wedgeRoundRectCallout">
            <a:avLst>
              <a:gd fmla="val -47266" name="adj1"/>
              <a:gd fmla="val 8496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“Sian, cannot find a seat”</a:t>
            </a:r>
            <a:endParaRPr sz="1000">
              <a:solidFill>
                <a:srgbClr val="FFFFFF"/>
              </a:solidFill>
              <a:latin typeface="Lato"/>
              <a:ea typeface="Lato"/>
              <a:cs typeface="Lato"/>
              <a:sym typeface="Lato"/>
            </a:endParaRPr>
          </a:p>
        </p:txBody>
      </p:sp>
      <p:sp>
        <p:nvSpPr>
          <p:cNvPr id="139" name="Google Shape;139;p21"/>
          <p:cNvSpPr/>
          <p:nvPr/>
        </p:nvSpPr>
        <p:spPr>
          <a:xfrm>
            <a:off x="4495800" y="2004750"/>
            <a:ext cx="1308900" cy="863700"/>
          </a:xfrm>
          <a:prstGeom prst="wedgeRoundRectCallout">
            <a:avLst>
              <a:gd fmla="val -33188" name="adj1"/>
              <a:gd fmla="val 729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“So mafan, how to monitor all these seats more efficiently...”</a:t>
            </a:r>
            <a:endParaRPr sz="1000">
              <a:solidFill>
                <a:srgbClr val="FFFFFF"/>
              </a:solidFill>
              <a:latin typeface="Lato"/>
              <a:ea typeface="Lato"/>
              <a:cs typeface="Lato"/>
              <a:sym typeface="Lato"/>
            </a:endParaRPr>
          </a:p>
        </p:txBody>
      </p:sp>
      <p:sp>
        <p:nvSpPr>
          <p:cNvPr id="140" name="Google Shape;140;p21"/>
          <p:cNvSpPr/>
          <p:nvPr/>
        </p:nvSpPr>
        <p:spPr>
          <a:xfrm>
            <a:off x="7912650" y="2156400"/>
            <a:ext cx="1096500" cy="678300"/>
          </a:xfrm>
          <a:prstGeom prst="wedgeRoundRectCallout">
            <a:avLst>
              <a:gd fmla="val -33188" name="adj1"/>
              <a:gd fmla="val 729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“Ugh, I need to focus on my work”</a:t>
            </a:r>
            <a:endParaRPr sz="1000">
              <a:solidFill>
                <a:srgbClr val="FFFFFF"/>
              </a:solidFill>
              <a:latin typeface="Lato"/>
              <a:ea typeface="Lato"/>
              <a:cs typeface="Lato"/>
              <a:sym typeface="Lato"/>
            </a:endParaRPr>
          </a:p>
        </p:txBody>
      </p:sp>
      <p:sp>
        <p:nvSpPr>
          <p:cNvPr id="141" name="Google Shape;141;p21"/>
          <p:cNvSpPr/>
          <p:nvPr/>
        </p:nvSpPr>
        <p:spPr>
          <a:xfrm>
            <a:off x="120900" y="1911550"/>
            <a:ext cx="1273500" cy="863700"/>
          </a:xfrm>
          <a:prstGeom prst="wedgeRoundRectCallout">
            <a:avLst>
              <a:gd fmla="val 33238" name="adj1"/>
              <a:gd fmla="val 68045" name="adj2"/>
              <a:gd fmla="val 0" name="adj3"/>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rPr>
              <a:t>“Should i remove the belongings of this seat since it is unused?”</a:t>
            </a:r>
            <a:endParaRPr sz="1000">
              <a:solidFill>
                <a:srgbClr val="FFFFFF"/>
              </a:solidFill>
              <a:latin typeface="Lato"/>
              <a:ea typeface="Lato"/>
              <a:cs typeface="Lato"/>
              <a:sym typeface="Lato"/>
            </a:endParaRPr>
          </a:p>
        </p:txBody>
      </p:sp>
      <p:sp>
        <p:nvSpPr>
          <p:cNvPr id="142" name="Google Shape;142;p21"/>
          <p:cNvSpPr/>
          <p:nvPr/>
        </p:nvSpPr>
        <p:spPr>
          <a:xfrm>
            <a:off x="3097700" y="1911550"/>
            <a:ext cx="1183200" cy="787500"/>
          </a:xfrm>
          <a:prstGeom prst="wedgeRoundRectCallout">
            <a:avLst>
              <a:gd fmla="val 33238" name="adj1"/>
              <a:gd fmla="val 68045" name="adj2"/>
              <a:gd fmla="val 0" name="adj3"/>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“Should I clear this unattended bag?”</a:t>
            </a:r>
            <a:endParaRPr sz="1000">
              <a:solidFill>
                <a:srgbClr val="FFFFFF"/>
              </a:solidFill>
              <a:latin typeface="Lato"/>
              <a:ea typeface="Lato"/>
              <a:cs typeface="Lato"/>
              <a:sym typeface="Lato"/>
            </a:endParaRPr>
          </a:p>
        </p:txBody>
      </p:sp>
      <p:sp>
        <p:nvSpPr>
          <p:cNvPr id="143" name="Google Shape;143;p21"/>
          <p:cNvSpPr/>
          <p:nvPr/>
        </p:nvSpPr>
        <p:spPr>
          <a:xfrm>
            <a:off x="6417075" y="1681650"/>
            <a:ext cx="1224600" cy="1017300"/>
          </a:xfrm>
          <a:prstGeom prst="wedgeRoundRectCallout">
            <a:avLst>
              <a:gd fmla="val 24240" name="adj1"/>
              <a:gd fmla="val 63432" name="adj2"/>
              <a:gd fmla="val 0" name="adj3"/>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Lato"/>
                <a:ea typeface="Lato"/>
                <a:cs typeface="Lato"/>
                <a:sym typeface="Lato"/>
              </a:rPr>
              <a:t> “Oh man, I need to go out for a while. Will the librarian take my bag?”</a:t>
            </a:r>
            <a:endParaRPr sz="1000">
              <a:solidFill>
                <a:srgbClr val="FFFFFF"/>
              </a:solidFill>
              <a:latin typeface="Lato"/>
              <a:ea typeface="Lato"/>
              <a:cs typeface="Lato"/>
              <a:sym typeface="Lato"/>
            </a:endParaRPr>
          </a:p>
        </p:txBody>
      </p:sp>
      <p:cxnSp>
        <p:nvCxnSpPr>
          <p:cNvPr id="144" name="Google Shape;144;p21"/>
          <p:cNvCxnSpPr/>
          <p:nvPr/>
        </p:nvCxnSpPr>
        <p:spPr>
          <a:xfrm>
            <a:off x="2852988" y="1254175"/>
            <a:ext cx="0" cy="3917400"/>
          </a:xfrm>
          <a:prstGeom prst="straightConnector1">
            <a:avLst/>
          </a:prstGeom>
          <a:noFill/>
          <a:ln cap="flat" cmpd="sng" w="28575">
            <a:solidFill>
              <a:srgbClr val="000000"/>
            </a:solidFill>
            <a:prstDash val="dash"/>
            <a:round/>
            <a:headEnd len="med" w="med" type="none"/>
            <a:tailEnd len="med" w="med" type="none"/>
          </a:ln>
        </p:spPr>
      </p:cxnSp>
      <p:cxnSp>
        <p:nvCxnSpPr>
          <p:cNvPr id="145" name="Google Shape;145;p21"/>
          <p:cNvCxnSpPr/>
          <p:nvPr/>
        </p:nvCxnSpPr>
        <p:spPr>
          <a:xfrm>
            <a:off x="6146100" y="1254175"/>
            <a:ext cx="0" cy="3917400"/>
          </a:xfrm>
          <a:prstGeom prst="straightConnector1">
            <a:avLst/>
          </a:prstGeom>
          <a:noFill/>
          <a:ln cap="flat" cmpd="sng" w="28575">
            <a:solidFill>
              <a:srgbClr val="000000"/>
            </a:solidFill>
            <a:prstDash val="dash"/>
            <a:round/>
            <a:headEnd len="med" w="med" type="none"/>
            <a:tailEnd len="med" w="med" type="none"/>
          </a:ln>
        </p:spPr>
      </p:cxnSp>
      <p:sp>
        <p:nvSpPr>
          <p:cNvPr id="146" name="Google Shape;146;p21"/>
          <p:cNvSpPr txBox="1"/>
          <p:nvPr/>
        </p:nvSpPr>
        <p:spPr>
          <a:xfrm>
            <a:off x="103200" y="1557050"/>
            <a:ext cx="13089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Constraints:</a:t>
            </a:r>
            <a:endParaRPr b="1">
              <a:latin typeface="Roboto"/>
              <a:ea typeface="Roboto"/>
              <a:cs typeface="Roboto"/>
              <a:sym typeface="Roboto"/>
            </a:endParaRPr>
          </a:p>
        </p:txBody>
      </p:sp>
      <p:sp>
        <p:nvSpPr>
          <p:cNvPr id="147" name="Google Shape;147;p21"/>
          <p:cNvSpPr txBox="1"/>
          <p:nvPr/>
        </p:nvSpPr>
        <p:spPr>
          <a:xfrm>
            <a:off x="3049700" y="1557050"/>
            <a:ext cx="13089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Constraints:</a:t>
            </a:r>
            <a:endParaRPr b="1">
              <a:latin typeface="Roboto"/>
              <a:ea typeface="Roboto"/>
              <a:cs typeface="Roboto"/>
              <a:sym typeface="Roboto"/>
            </a:endParaRPr>
          </a:p>
        </p:txBody>
      </p:sp>
      <p:sp>
        <p:nvSpPr>
          <p:cNvPr id="148" name="Google Shape;148;p21"/>
          <p:cNvSpPr txBox="1"/>
          <p:nvPr/>
        </p:nvSpPr>
        <p:spPr>
          <a:xfrm>
            <a:off x="6332775" y="1361175"/>
            <a:ext cx="13089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Constraints:</a:t>
            </a:r>
            <a:endParaRPr b="1">
              <a:latin typeface="Roboto"/>
              <a:ea typeface="Roboto"/>
              <a:cs typeface="Roboto"/>
              <a:sym typeface="Roboto"/>
            </a:endParaRPr>
          </a:p>
        </p:txBody>
      </p:sp>
      <p:sp>
        <p:nvSpPr>
          <p:cNvPr id="149" name="Google Shape;149;p21"/>
          <p:cNvSpPr txBox="1"/>
          <p:nvPr/>
        </p:nvSpPr>
        <p:spPr>
          <a:xfrm>
            <a:off x="1853500" y="1799250"/>
            <a:ext cx="802800" cy="40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Needs:</a:t>
            </a:r>
            <a:endParaRPr b="1">
              <a:latin typeface="Roboto"/>
              <a:ea typeface="Roboto"/>
              <a:cs typeface="Roboto"/>
              <a:sym typeface="Roboto"/>
            </a:endParaRPr>
          </a:p>
        </p:txBody>
      </p:sp>
      <p:sp>
        <p:nvSpPr>
          <p:cNvPr id="150" name="Google Shape;150;p21"/>
          <p:cNvSpPr txBox="1"/>
          <p:nvPr/>
        </p:nvSpPr>
        <p:spPr>
          <a:xfrm>
            <a:off x="5062625" y="1661825"/>
            <a:ext cx="802800" cy="26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Needs:</a:t>
            </a:r>
            <a:endParaRPr b="1">
              <a:latin typeface="Roboto"/>
              <a:ea typeface="Roboto"/>
              <a:cs typeface="Roboto"/>
              <a:sym typeface="Roboto"/>
            </a:endParaRPr>
          </a:p>
        </p:txBody>
      </p:sp>
      <p:sp>
        <p:nvSpPr>
          <p:cNvPr id="151" name="Google Shape;151;p21"/>
          <p:cNvSpPr txBox="1"/>
          <p:nvPr/>
        </p:nvSpPr>
        <p:spPr>
          <a:xfrm>
            <a:off x="8206338" y="1809675"/>
            <a:ext cx="802800" cy="26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Needs:</a:t>
            </a:r>
            <a:endParaRPr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